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31" r:id="rId2"/>
    <p:sldId id="280" r:id="rId3"/>
    <p:sldId id="281" r:id="rId4"/>
    <p:sldId id="298" r:id="rId5"/>
    <p:sldId id="299" r:id="rId6"/>
    <p:sldId id="300" r:id="rId7"/>
    <p:sldId id="301" r:id="rId8"/>
    <p:sldId id="302" r:id="rId9"/>
    <p:sldId id="303" r:id="rId10"/>
    <p:sldId id="304" r:id="rId11"/>
    <p:sldId id="305" r:id="rId12"/>
    <p:sldId id="327" r:id="rId13"/>
    <p:sldId id="328" r:id="rId14"/>
    <p:sldId id="329" r:id="rId15"/>
    <p:sldId id="330"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D656105-0D4C-4B0C-97A4-180734DFA53E}" type="datetimeFigureOut">
              <a:rPr lang="en-US" smtClean="0"/>
              <a:t>11/12/2018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006335E-D18D-490A-BE4D-322679B61BDE}" type="slidenum">
              <a:rPr lang="en-US" smtClean="0"/>
              <a:t>‹#›</a:t>
            </a:fld>
            <a:endParaRPr lang="en-US"/>
          </a:p>
        </p:txBody>
      </p:sp>
    </p:spTree>
    <p:extLst>
      <p:ext uri="{BB962C8B-B14F-4D97-AF65-F5344CB8AC3E}">
        <p14:creationId xmlns:p14="http://schemas.microsoft.com/office/powerpoint/2010/main" val="4075509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F7C6D5-D8C1-414F-B74E-35CB0023A58D}" type="datetime1">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B030CB-1327-4BE8-B95D-95B08E36F590}" type="datetime1">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B9CF47-3061-405A-99A5-C13ED61B651C}" type="datetime1">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47DFB4-8A98-452F-86D4-14C720AC48DC}" type="datetime1">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FA34B2-D962-4EDF-BC5B-20094F7D4EE4}" type="datetime1">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F39C21-4DCB-4510-821D-15A21BF8A6B5}" type="datetime1">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4654E12-5D96-43B5-848C-2194B2AAA73C}" type="datetime1">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6B5E4A-BC61-40B6-BB35-2341ACDE4617}" type="datetime1">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80128C-8A7B-4BFF-9F4F-4AF178635DBF}" type="datetime1">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1E165-0877-4191-B9EB-FB135541E6FB}" type="datetime1">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EB5BE7-BEC1-4526-9F84-2473926EA868}" type="datetime1">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D8C8E3-E4C7-42E0-80C6-C212E6145AC0}" type="datetime1">
              <a:rPr lang="en-US" smtClean="0"/>
              <a:t>11/12/2018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
        <p:nvSpPr>
          <p:cNvPr id="5" name="Title 1"/>
          <p:cNvSpPr>
            <a:spLocks noGrp="1"/>
          </p:cNvSpPr>
          <p:nvPr>
            <p:ph type="ctrTitle"/>
          </p:nvPr>
        </p:nvSpPr>
        <p:spPr>
          <a:xfrm>
            <a:off x="685800" y="1066800"/>
            <a:ext cx="7772400" cy="4800599"/>
          </a:xfrm>
          <a:ln>
            <a:solidFill>
              <a:schemeClr val="tx1"/>
            </a:solidFill>
          </a:ln>
        </p:spPr>
        <p:txBody>
          <a:bodyPr>
            <a:normAutofit/>
          </a:bodyPr>
          <a:lstStyle/>
          <a:p>
            <a:r>
              <a:rPr lang="en-US" sz="4800" b="1" dirty="0" smtClean="0">
                <a:latin typeface="Times New Roman" panose="02020603050405020304" pitchFamily="18" charset="0"/>
                <a:cs typeface="Times New Roman" panose="02020603050405020304" pitchFamily="18" charset="0"/>
              </a:rPr>
              <a:t>GENERAL PIPELINE</a:t>
            </a:r>
            <a:endParaRPr lang="en-U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16384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fontScale="90000"/>
          </a:bodyPr>
          <a:lstStyle/>
          <a:p>
            <a:r>
              <a:rPr lang="en-US" sz="3600" b="1" dirty="0" smtClean="0">
                <a:latin typeface="Times New Roman" panose="02020603050405020304" pitchFamily="18" charset="0"/>
                <a:cs typeface="Times New Roman" panose="02020603050405020304" pitchFamily="18" charset="0"/>
              </a:rPr>
              <a:t>ARITHMETIC PIPELINE </a:t>
            </a:r>
            <a:endParaRPr lang="en-US" sz="3600" b="1" dirty="0">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10</a:t>
            </a:fld>
            <a:endParaRPr lang="en-US"/>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46294" y="2286000"/>
            <a:ext cx="3273306" cy="13716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409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62600" y="1143000"/>
            <a:ext cx="1546956" cy="6921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4100"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62600" y="2362200"/>
            <a:ext cx="1546956" cy="6964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4101"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562601" y="3687957"/>
            <a:ext cx="1546956" cy="350643"/>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4102" name="Picture 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561556" y="4739173"/>
            <a:ext cx="1548000" cy="366227"/>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5609432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fontScale="90000"/>
          </a:bodyPr>
          <a:lstStyle/>
          <a:p>
            <a:r>
              <a:rPr lang="en-US" sz="3600" b="1" dirty="0" smtClean="0">
                <a:latin typeface="Times New Roman" panose="02020603050405020304" pitchFamily="18" charset="0"/>
                <a:cs typeface="Times New Roman" panose="02020603050405020304" pitchFamily="18" charset="0"/>
              </a:rPr>
              <a:t>ARITHMETIC PIPELINE EXAMPLE</a:t>
            </a:r>
            <a:endParaRPr lang="en-US" sz="36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457200" y="914400"/>
            <a:ext cx="8229600" cy="5105400"/>
          </a:xfrm>
        </p:spPr>
        <p:txBody>
          <a:bodyPr>
            <a:normAutofit lnSpcReduction="10000"/>
          </a:bodyPr>
          <a:lstStyle/>
          <a:p>
            <a:pPr marL="342900" indent="-342900" algn="just">
              <a:buFont typeface="Arial" panose="020B0604020202020204" pitchFamily="34" charset="0"/>
              <a:buChar char="•"/>
            </a:pPr>
            <a:r>
              <a:rPr lang="en-US" sz="2000" b="1" dirty="0" smtClean="0">
                <a:solidFill>
                  <a:schemeClr val="tx1"/>
                </a:solidFill>
                <a:latin typeface="Times New Roman" panose="02020603050405020304" pitchFamily="18" charset="0"/>
                <a:cs typeface="Times New Roman" panose="02020603050405020304" pitchFamily="18" charset="0"/>
              </a:rPr>
              <a:t>Suppose </a:t>
            </a:r>
            <a:r>
              <a:rPr lang="en-US" sz="2000" b="1" dirty="0">
                <a:solidFill>
                  <a:schemeClr val="tx1"/>
                </a:solidFill>
                <a:latin typeface="Times New Roman" panose="02020603050405020304" pitchFamily="18" charset="0"/>
                <a:cs typeface="Times New Roman" panose="02020603050405020304" pitchFamily="18" charset="0"/>
              </a:rPr>
              <a:t>that the time delays of the four segments </a:t>
            </a:r>
            <a:r>
              <a:rPr lang="en-US" sz="2000" b="1" dirty="0" smtClean="0">
                <a:solidFill>
                  <a:schemeClr val="tx1"/>
                </a:solidFill>
                <a:latin typeface="Times New Roman" panose="02020603050405020304" pitchFamily="18" charset="0"/>
                <a:cs typeface="Times New Roman" panose="02020603050405020304" pitchFamily="18" charset="0"/>
              </a:rPr>
              <a:t>are as following:</a:t>
            </a:r>
          </a:p>
          <a:p>
            <a:pPr marL="457200" indent="-457200" algn="just">
              <a:buFont typeface="+mj-lt"/>
              <a:buAutoNum type="arabicPeriod"/>
            </a:pPr>
            <a:r>
              <a:rPr lang="en-US" sz="2000" dirty="0" smtClean="0">
                <a:solidFill>
                  <a:schemeClr val="tx1"/>
                </a:solidFill>
                <a:latin typeface="Times New Roman" panose="02020603050405020304" pitchFamily="18" charset="0"/>
                <a:cs typeface="Times New Roman" panose="02020603050405020304" pitchFamily="18" charset="0"/>
              </a:rPr>
              <a:t>t1 </a:t>
            </a:r>
            <a:r>
              <a:rPr lang="en-US" sz="2000" dirty="0">
                <a:solidFill>
                  <a:schemeClr val="tx1"/>
                </a:solidFill>
                <a:latin typeface="Times New Roman" panose="02020603050405020304" pitchFamily="18" charset="0"/>
                <a:cs typeface="Times New Roman" panose="02020603050405020304" pitchFamily="18" charset="0"/>
              </a:rPr>
              <a:t>= 60 </a:t>
            </a:r>
            <a:r>
              <a:rPr lang="en-US" sz="2000" dirty="0" smtClean="0">
                <a:solidFill>
                  <a:schemeClr val="tx1"/>
                </a:solidFill>
                <a:latin typeface="Times New Roman" panose="02020603050405020304" pitchFamily="18" charset="0"/>
                <a:cs typeface="Times New Roman" panose="02020603050405020304" pitchFamily="18" charset="0"/>
              </a:rPr>
              <a:t>ns</a:t>
            </a:r>
          </a:p>
          <a:p>
            <a:pPr marL="457200" indent="-457200" algn="just">
              <a:buFont typeface="+mj-lt"/>
              <a:buAutoNum type="arabicPeriod"/>
            </a:pPr>
            <a:r>
              <a:rPr lang="en-US" sz="2000" dirty="0" smtClean="0">
                <a:solidFill>
                  <a:schemeClr val="tx1"/>
                </a:solidFill>
                <a:latin typeface="Times New Roman" panose="02020603050405020304" pitchFamily="18" charset="0"/>
                <a:cs typeface="Times New Roman" panose="02020603050405020304" pitchFamily="18" charset="0"/>
              </a:rPr>
              <a:t>t2 </a:t>
            </a:r>
            <a:r>
              <a:rPr lang="en-US" sz="2000" dirty="0">
                <a:solidFill>
                  <a:schemeClr val="tx1"/>
                </a:solidFill>
                <a:latin typeface="Times New Roman" panose="02020603050405020304" pitchFamily="18" charset="0"/>
                <a:cs typeface="Times New Roman" panose="02020603050405020304" pitchFamily="18" charset="0"/>
              </a:rPr>
              <a:t>= 70 </a:t>
            </a:r>
            <a:r>
              <a:rPr lang="en-US" sz="2000" dirty="0" smtClean="0">
                <a:solidFill>
                  <a:schemeClr val="tx1"/>
                </a:solidFill>
                <a:latin typeface="Times New Roman" panose="02020603050405020304" pitchFamily="18" charset="0"/>
                <a:cs typeface="Times New Roman" panose="02020603050405020304" pitchFamily="18" charset="0"/>
              </a:rPr>
              <a:t>ns</a:t>
            </a:r>
          </a:p>
          <a:p>
            <a:pPr marL="457200" indent="-457200" algn="just">
              <a:buFont typeface="+mj-lt"/>
              <a:buAutoNum type="arabicPeriod"/>
            </a:pPr>
            <a:r>
              <a:rPr lang="en-US" sz="2000" dirty="0" smtClean="0">
                <a:solidFill>
                  <a:schemeClr val="tx1"/>
                </a:solidFill>
                <a:latin typeface="Times New Roman" panose="02020603050405020304" pitchFamily="18" charset="0"/>
                <a:cs typeface="Times New Roman" panose="02020603050405020304" pitchFamily="18" charset="0"/>
              </a:rPr>
              <a:t>t3 = </a:t>
            </a:r>
            <a:r>
              <a:rPr lang="en-US" sz="2000" dirty="0">
                <a:solidFill>
                  <a:schemeClr val="tx1"/>
                </a:solidFill>
                <a:latin typeface="Times New Roman" panose="02020603050405020304" pitchFamily="18" charset="0"/>
                <a:cs typeface="Times New Roman" panose="02020603050405020304" pitchFamily="18" charset="0"/>
              </a:rPr>
              <a:t>100 </a:t>
            </a:r>
            <a:r>
              <a:rPr lang="en-US" sz="2000" dirty="0" smtClean="0">
                <a:solidFill>
                  <a:schemeClr val="tx1"/>
                </a:solidFill>
                <a:latin typeface="Times New Roman" panose="02020603050405020304" pitchFamily="18" charset="0"/>
                <a:cs typeface="Times New Roman" panose="02020603050405020304" pitchFamily="18" charset="0"/>
              </a:rPr>
              <a:t>ns</a:t>
            </a:r>
          </a:p>
          <a:p>
            <a:pPr marL="457200" indent="-457200" algn="just">
              <a:buFont typeface="+mj-lt"/>
              <a:buAutoNum type="arabicPeriod"/>
            </a:pPr>
            <a:r>
              <a:rPr lang="en-US" sz="2000" dirty="0" smtClean="0">
                <a:solidFill>
                  <a:schemeClr val="tx1"/>
                </a:solidFill>
                <a:latin typeface="Times New Roman" panose="02020603050405020304" pitchFamily="18" charset="0"/>
                <a:cs typeface="Times New Roman" panose="02020603050405020304" pitchFamily="18" charset="0"/>
              </a:rPr>
              <a:t>t4 </a:t>
            </a:r>
            <a:r>
              <a:rPr lang="en-US" sz="2000" dirty="0">
                <a:solidFill>
                  <a:schemeClr val="tx1"/>
                </a:solidFill>
                <a:latin typeface="Times New Roman" panose="02020603050405020304" pitchFamily="18" charset="0"/>
                <a:cs typeface="Times New Roman" panose="02020603050405020304" pitchFamily="18" charset="0"/>
              </a:rPr>
              <a:t>= 80 </a:t>
            </a:r>
            <a:r>
              <a:rPr lang="en-US" sz="2000" dirty="0" smtClean="0">
                <a:solidFill>
                  <a:schemeClr val="tx1"/>
                </a:solidFill>
                <a:latin typeface="Times New Roman" panose="02020603050405020304" pitchFamily="18" charset="0"/>
                <a:cs typeface="Times New Roman" panose="02020603050405020304" pitchFamily="18" charset="0"/>
              </a:rPr>
              <a:t>ns</a:t>
            </a:r>
          </a:p>
          <a:p>
            <a:pPr marL="457200" indent="-457200" algn="just">
              <a:buFont typeface="+mj-lt"/>
              <a:buAutoNum type="arabicPeriod"/>
            </a:pPr>
            <a:r>
              <a:rPr lang="en-US" sz="2000" dirty="0" smtClean="0">
                <a:solidFill>
                  <a:schemeClr val="tx1"/>
                </a:solidFill>
                <a:latin typeface="Times New Roman" panose="02020603050405020304" pitchFamily="18" charset="0"/>
                <a:cs typeface="Times New Roman" panose="02020603050405020304" pitchFamily="18" charset="0"/>
              </a:rPr>
              <a:t>the </a:t>
            </a:r>
            <a:r>
              <a:rPr lang="en-US" sz="2000" dirty="0">
                <a:solidFill>
                  <a:schemeClr val="tx1"/>
                </a:solidFill>
                <a:latin typeface="Times New Roman" panose="02020603050405020304" pitchFamily="18" charset="0"/>
                <a:cs typeface="Times New Roman" panose="02020603050405020304" pitchFamily="18" charset="0"/>
              </a:rPr>
              <a:t>interface registers have a delay of </a:t>
            </a:r>
            <a:r>
              <a:rPr lang="en-US" sz="2000" dirty="0" err="1">
                <a:solidFill>
                  <a:schemeClr val="tx1"/>
                </a:solidFill>
                <a:latin typeface="Times New Roman" panose="02020603050405020304" pitchFamily="18" charset="0"/>
                <a:cs typeface="Times New Roman" panose="02020603050405020304" pitchFamily="18" charset="0"/>
              </a:rPr>
              <a:t>tr</a:t>
            </a:r>
            <a:r>
              <a:rPr lang="en-US" sz="2000" dirty="0">
                <a:solidFill>
                  <a:schemeClr val="tx1"/>
                </a:solidFill>
                <a:latin typeface="Times New Roman" panose="02020603050405020304" pitchFamily="18" charset="0"/>
                <a:cs typeface="Times New Roman" panose="02020603050405020304" pitchFamily="18" charset="0"/>
              </a:rPr>
              <a:t> = 10 </a:t>
            </a:r>
            <a:r>
              <a:rPr lang="en-US" sz="2000" dirty="0" smtClean="0">
                <a:solidFill>
                  <a:schemeClr val="tx1"/>
                </a:solidFill>
                <a:latin typeface="Times New Roman" panose="02020603050405020304" pitchFamily="18" charset="0"/>
                <a:cs typeface="Times New Roman" panose="02020603050405020304" pitchFamily="18" charset="0"/>
              </a:rPr>
              <a:t>ns.</a:t>
            </a:r>
          </a:p>
          <a:p>
            <a:r>
              <a:rPr lang="en-US" sz="2400" b="1" u="sng" dirty="0" smtClean="0">
                <a:solidFill>
                  <a:schemeClr val="tx1"/>
                </a:solidFill>
                <a:latin typeface="Times New Roman" panose="02020603050405020304" pitchFamily="18" charset="0"/>
                <a:cs typeface="Times New Roman" panose="02020603050405020304" pitchFamily="18" charset="0"/>
              </a:rPr>
              <a:t>Pipeline</a:t>
            </a:r>
          </a:p>
          <a:p>
            <a:pPr marL="342900" indent="-342900" algn="just">
              <a:buFont typeface="Arial" panose="020B0604020202020204" pitchFamily="34" charset="0"/>
              <a:buChar char="•"/>
            </a:pPr>
            <a:r>
              <a:rPr lang="en-US" sz="2000" dirty="0" smtClean="0">
                <a:solidFill>
                  <a:schemeClr val="tx1"/>
                </a:solidFill>
                <a:latin typeface="Times New Roman" panose="02020603050405020304" pitchFamily="18" charset="0"/>
                <a:cs typeface="Times New Roman" panose="02020603050405020304" pitchFamily="18" charset="0"/>
              </a:rPr>
              <a:t>The </a:t>
            </a:r>
            <a:r>
              <a:rPr lang="en-US" sz="2000" dirty="0">
                <a:solidFill>
                  <a:schemeClr val="tx1"/>
                </a:solidFill>
                <a:latin typeface="Times New Roman" panose="02020603050405020304" pitchFamily="18" charset="0"/>
                <a:cs typeface="Times New Roman" panose="02020603050405020304" pitchFamily="18" charset="0"/>
              </a:rPr>
              <a:t>clock </a:t>
            </a:r>
            <a:r>
              <a:rPr lang="en-US" sz="2000" dirty="0" smtClean="0">
                <a:solidFill>
                  <a:schemeClr val="tx1"/>
                </a:solidFill>
                <a:latin typeface="Times New Roman" panose="02020603050405020304" pitchFamily="18" charset="0"/>
                <a:cs typeface="Times New Roman" panose="02020603050405020304" pitchFamily="18" charset="0"/>
              </a:rPr>
              <a:t>cycle </a:t>
            </a:r>
            <a:r>
              <a:rPr lang="en-US" sz="2000" dirty="0">
                <a:solidFill>
                  <a:schemeClr val="tx1"/>
                </a:solidFill>
                <a:latin typeface="Times New Roman" panose="02020603050405020304" pitchFamily="18" charset="0"/>
                <a:cs typeface="Times New Roman" panose="02020603050405020304" pitchFamily="18" charset="0"/>
              </a:rPr>
              <a:t>is chosen to </a:t>
            </a:r>
            <a:r>
              <a:rPr lang="en-US" sz="2000" dirty="0" smtClean="0">
                <a:solidFill>
                  <a:schemeClr val="tx1"/>
                </a:solidFill>
                <a:latin typeface="Times New Roman" panose="02020603050405020304" pitchFamily="18" charset="0"/>
                <a:cs typeface="Times New Roman" panose="02020603050405020304" pitchFamily="18" charset="0"/>
              </a:rPr>
              <a:t>be:</a:t>
            </a:r>
          </a:p>
          <a:p>
            <a:pPr algn="just"/>
            <a:r>
              <a:rPr lang="en-US" sz="2000" dirty="0">
                <a:solidFill>
                  <a:schemeClr val="tx1"/>
                </a:solidFill>
                <a:latin typeface="Times New Roman" panose="02020603050405020304" pitchFamily="18" charset="0"/>
                <a:cs typeface="Times New Roman" panose="02020603050405020304" pitchFamily="18" charset="0"/>
              </a:rPr>
              <a:t> </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tp</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a:solidFill>
                  <a:schemeClr val="tx1"/>
                </a:solidFill>
                <a:latin typeface="Times New Roman" panose="02020603050405020304" pitchFamily="18" charset="0"/>
                <a:cs typeface="Times New Roman" panose="02020603050405020304" pitchFamily="18" charset="0"/>
              </a:rPr>
              <a:t>= t3 + </a:t>
            </a:r>
            <a:r>
              <a:rPr lang="en-US" sz="2000" dirty="0" err="1" smtClean="0">
                <a:solidFill>
                  <a:schemeClr val="tx1"/>
                </a:solidFill>
                <a:latin typeface="Times New Roman" panose="02020603050405020304" pitchFamily="18" charset="0"/>
                <a:cs typeface="Times New Roman" panose="02020603050405020304" pitchFamily="18" charset="0"/>
              </a:rPr>
              <a:t>tr</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a:solidFill>
                  <a:schemeClr val="tx1"/>
                </a:solidFill>
                <a:latin typeface="Times New Roman" panose="02020603050405020304" pitchFamily="18" charset="0"/>
                <a:cs typeface="Times New Roman" panose="02020603050405020304" pitchFamily="18" charset="0"/>
              </a:rPr>
              <a:t>= 110 ns. </a:t>
            </a:r>
            <a:endParaRPr lang="en-US" sz="2000" dirty="0" smtClean="0">
              <a:solidFill>
                <a:schemeClr val="tx1"/>
              </a:solidFill>
              <a:latin typeface="Times New Roman" panose="02020603050405020304" pitchFamily="18" charset="0"/>
              <a:cs typeface="Times New Roman" panose="02020603050405020304" pitchFamily="18" charset="0"/>
            </a:endParaRPr>
          </a:p>
          <a:p>
            <a:r>
              <a:rPr lang="en-US" sz="2400" b="1" u="sng" dirty="0">
                <a:solidFill>
                  <a:schemeClr val="tx1"/>
                </a:solidFill>
                <a:latin typeface="Times New Roman" panose="02020603050405020304" pitchFamily="18" charset="0"/>
                <a:cs typeface="Times New Roman" panose="02020603050405020304" pitchFamily="18" charset="0"/>
              </a:rPr>
              <a:t>N</a:t>
            </a:r>
            <a:r>
              <a:rPr lang="en-US" sz="2400" b="1" u="sng" dirty="0" smtClean="0">
                <a:solidFill>
                  <a:schemeClr val="tx1"/>
                </a:solidFill>
                <a:latin typeface="Times New Roman" panose="02020603050405020304" pitchFamily="18" charset="0"/>
                <a:cs typeface="Times New Roman" panose="02020603050405020304" pitchFamily="18" charset="0"/>
              </a:rPr>
              <a:t>on </a:t>
            </a:r>
            <a:r>
              <a:rPr lang="en-US" sz="2400" b="1" u="sng" dirty="0">
                <a:solidFill>
                  <a:schemeClr val="tx1"/>
                </a:solidFill>
                <a:latin typeface="Times New Roman" panose="02020603050405020304" pitchFamily="18" charset="0"/>
                <a:cs typeface="Times New Roman" panose="02020603050405020304" pitchFamily="18" charset="0"/>
              </a:rPr>
              <a:t>P</a:t>
            </a:r>
            <a:r>
              <a:rPr lang="en-US" sz="2400" b="1" u="sng" dirty="0" smtClean="0">
                <a:solidFill>
                  <a:schemeClr val="tx1"/>
                </a:solidFill>
                <a:latin typeface="Times New Roman" panose="02020603050405020304" pitchFamily="18" charset="0"/>
                <a:cs typeface="Times New Roman" panose="02020603050405020304" pitchFamily="18" charset="0"/>
              </a:rPr>
              <a:t>ipeline</a:t>
            </a:r>
            <a:endParaRPr lang="en-US" sz="2400" b="1" u="sng" dirty="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D</a:t>
            </a:r>
            <a:r>
              <a:rPr lang="en-US" sz="2000" dirty="0" smtClean="0">
                <a:solidFill>
                  <a:schemeClr val="tx1"/>
                </a:solidFill>
                <a:latin typeface="Times New Roman" panose="02020603050405020304" pitchFamily="18" charset="0"/>
                <a:cs typeface="Times New Roman" panose="02020603050405020304" pitchFamily="18" charset="0"/>
              </a:rPr>
              <a:t>elay </a:t>
            </a:r>
            <a:r>
              <a:rPr lang="en-US" sz="2000" dirty="0">
                <a:solidFill>
                  <a:schemeClr val="tx1"/>
                </a:solidFill>
                <a:latin typeface="Times New Roman" panose="02020603050405020304" pitchFamily="18" charset="0"/>
                <a:cs typeface="Times New Roman" panose="02020603050405020304" pitchFamily="18" charset="0"/>
              </a:rPr>
              <a:t>time </a:t>
            </a:r>
            <a:r>
              <a:rPr lang="en-US" sz="2000" dirty="0" err="1" smtClean="0">
                <a:solidFill>
                  <a:schemeClr val="tx1"/>
                </a:solidFill>
                <a:latin typeface="Times New Roman" panose="02020603050405020304" pitchFamily="18" charset="0"/>
                <a:cs typeface="Times New Roman" panose="02020603050405020304" pitchFamily="18" charset="0"/>
              </a:rPr>
              <a:t>tn</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smtClean="0">
                <a:solidFill>
                  <a:schemeClr val="tx1"/>
                </a:solidFill>
                <a:latin typeface="Times New Roman" panose="02020603050405020304" pitchFamily="18" charset="0"/>
                <a:cs typeface="Times New Roman" panose="02020603050405020304" pitchFamily="18" charset="0"/>
              </a:rPr>
              <a:t>t1 </a:t>
            </a:r>
            <a:r>
              <a:rPr lang="en-US" sz="2000" dirty="0">
                <a:solidFill>
                  <a:schemeClr val="tx1"/>
                </a:solidFill>
                <a:latin typeface="Times New Roman" panose="02020603050405020304" pitchFamily="18" charset="0"/>
                <a:cs typeface="Times New Roman" panose="02020603050405020304" pitchFamily="18" charset="0"/>
              </a:rPr>
              <a:t>+ t2 + t3 + t4 + </a:t>
            </a:r>
            <a:r>
              <a:rPr lang="en-US" sz="2000" dirty="0" err="1">
                <a:solidFill>
                  <a:schemeClr val="tx1"/>
                </a:solidFill>
                <a:latin typeface="Times New Roman" panose="02020603050405020304" pitchFamily="18" charset="0"/>
                <a:cs typeface="Times New Roman" panose="02020603050405020304" pitchFamily="18" charset="0"/>
              </a:rPr>
              <a:t>tr</a:t>
            </a:r>
            <a:r>
              <a:rPr lang="en-US" sz="2000" dirty="0">
                <a:solidFill>
                  <a:schemeClr val="tx1"/>
                </a:solidFill>
                <a:latin typeface="Times New Roman" panose="02020603050405020304" pitchFamily="18" charset="0"/>
                <a:cs typeface="Times New Roman" panose="02020603050405020304" pitchFamily="18" charset="0"/>
              </a:rPr>
              <a:t> = 320 </a:t>
            </a:r>
            <a:r>
              <a:rPr lang="en-US" sz="2000" dirty="0" smtClean="0">
                <a:solidFill>
                  <a:schemeClr val="tx1"/>
                </a:solidFill>
                <a:latin typeface="Times New Roman" panose="02020603050405020304" pitchFamily="18" charset="0"/>
                <a:cs typeface="Times New Roman" panose="02020603050405020304" pitchFamily="18" charset="0"/>
              </a:rPr>
              <a:t>ns</a:t>
            </a:r>
            <a:r>
              <a:rPr lang="en-US" sz="2000" dirty="0">
                <a:solidFill>
                  <a:schemeClr val="tx1"/>
                </a:solidFill>
                <a:latin typeface="Times New Roman" panose="02020603050405020304" pitchFamily="18" charset="0"/>
                <a:cs typeface="Times New Roman" panose="02020603050405020304" pitchFamily="18" charset="0"/>
              </a:rPr>
              <a:t>. </a:t>
            </a:r>
            <a:endParaRPr lang="en-US" sz="2000" dirty="0" smtClean="0">
              <a:solidFill>
                <a:schemeClr val="tx1"/>
              </a:solidFill>
              <a:latin typeface="Times New Roman" panose="02020603050405020304" pitchFamily="18" charset="0"/>
              <a:cs typeface="Times New Roman" panose="02020603050405020304" pitchFamily="18" charset="0"/>
            </a:endParaRPr>
          </a:p>
          <a:p>
            <a:r>
              <a:rPr lang="en-US" sz="2400" b="1" u="sng" dirty="0">
                <a:solidFill>
                  <a:schemeClr val="tx1"/>
                </a:solidFill>
                <a:latin typeface="Times New Roman" panose="02020603050405020304" pitchFamily="18" charset="0"/>
                <a:cs typeface="Times New Roman" panose="02020603050405020304" pitchFamily="18" charset="0"/>
              </a:rPr>
              <a:t>Speed up</a:t>
            </a:r>
          </a:p>
          <a:p>
            <a:pPr marL="342900" indent="-342900" algn="just">
              <a:buFont typeface="Arial" panose="020B0604020202020204" pitchFamily="34" charset="0"/>
              <a:buChar char="•"/>
            </a:pPr>
            <a:r>
              <a:rPr lang="en-US" sz="2000" dirty="0" smtClean="0">
                <a:solidFill>
                  <a:schemeClr val="tx1"/>
                </a:solidFill>
                <a:latin typeface="Times New Roman" panose="02020603050405020304" pitchFamily="18" charset="0"/>
                <a:cs typeface="Times New Roman" panose="02020603050405020304" pitchFamily="18" charset="0"/>
              </a:rPr>
              <a:t>the </a:t>
            </a:r>
            <a:r>
              <a:rPr lang="en-US" sz="2000" dirty="0">
                <a:solidFill>
                  <a:schemeClr val="tx1"/>
                </a:solidFill>
                <a:latin typeface="Times New Roman" panose="02020603050405020304" pitchFamily="18" charset="0"/>
                <a:cs typeface="Times New Roman" panose="02020603050405020304" pitchFamily="18" charset="0"/>
              </a:rPr>
              <a:t>pipelined adder has a speedup of 320/110 = 2.9 over the </a:t>
            </a:r>
            <a:r>
              <a:rPr lang="en-US" sz="2000" dirty="0" smtClean="0">
                <a:solidFill>
                  <a:schemeClr val="tx1"/>
                </a:solidFill>
                <a:latin typeface="Times New Roman" panose="02020603050405020304" pitchFamily="18" charset="0"/>
                <a:cs typeface="Times New Roman" panose="02020603050405020304" pitchFamily="18" charset="0"/>
              </a:rPr>
              <a:t>non pipelined </a:t>
            </a:r>
            <a:r>
              <a:rPr lang="en-US" sz="2000" dirty="0">
                <a:solidFill>
                  <a:schemeClr val="tx1"/>
                </a:solidFill>
                <a:latin typeface="Times New Roman" panose="02020603050405020304" pitchFamily="18" charset="0"/>
                <a:cs typeface="Times New Roman" panose="02020603050405020304" pitchFamily="18" charset="0"/>
              </a:rPr>
              <a:t>adder. </a:t>
            </a:r>
            <a:endParaRPr lang="en-US" sz="2000" dirty="0" smtClean="0">
              <a:solidFill>
                <a:schemeClr val="tx1"/>
              </a:solidFill>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3811003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fontScale="90000"/>
          </a:bodyPr>
          <a:lstStyle/>
          <a:p>
            <a:r>
              <a:rPr lang="en-US" sz="3600" b="1" dirty="0" smtClean="0">
                <a:latin typeface="Times New Roman" panose="02020603050405020304" pitchFamily="18" charset="0"/>
                <a:cs typeface="Times New Roman" panose="02020603050405020304" pitchFamily="18" charset="0"/>
              </a:rPr>
              <a:t>INSTRUCTION PIPELINE </a:t>
            </a:r>
            <a:endParaRPr lang="en-US" sz="36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457200" y="914400"/>
            <a:ext cx="8229600" cy="5105400"/>
          </a:xfrm>
        </p:spPr>
        <p:txBody>
          <a:bodyPr>
            <a:normAutofit/>
          </a:bodyPr>
          <a:lstStyle/>
          <a:p>
            <a:pPr marL="342900" indent="-342900" algn="just">
              <a:buFont typeface="Arial" panose="020B0604020202020204" pitchFamily="34" charset="0"/>
              <a:buChar char="•"/>
            </a:pPr>
            <a:r>
              <a:rPr lang="en-US" sz="2000" b="1" u="sng" dirty="0">
                <a:solidFill>
                  <a:schemeClr val="tx1"/>
                </a:solidFill>
                <a:latin typeface="Times New Roman" panose="02020603050405020304" pitchFamily="18" charset="0"/>
                <a:cs typeface="Times New Roman" panose="02020603050405020304" pitchFamily="18" charset="0"/>
              </a:rPr>
              <a:t>An instruction pipeline </a:t>
            </a:r>
            <a:r>
              <a:rPr lang="en-US" sz="2000" dirty="0">
                <a:solidFill>
                  <a:schemeClr val="tx1"/>
                </a:solidFill>
                <a:latin typeface="Times New Roman" panose="02020603050405020304" pitchFamily="18" charset="0"/>
                <a:cs typeface="Times New Roman" panose="02020603050405020304" pitchFamily="18" charset="0"/>
              </a:rPr>
              <a:t>reads consecutive instructions from </a:t>
            </a:r>
            <a:r>
              <a:rPr lang="en-US" sz="2000" dirty="0" smtClean="0">
                <a:solidFill>
                  <a:schemeClr val="tx1"/>
                </a:solidFill>
                <a:latin typeface="Times New Roman" panose="02020603050405020304" pitchFamily="18" charset="0"/>
                <a:cs typeface="Times New Roman" panose="02020603050405020304" pitchFamily="18" charset="0"/>
              </a:rPr>
              <a:t>memory </a:t>
            </a:r>
            <a:r>
              <a:rPr lang="en-US" sz="2000" dirty="0">
                <a:solidFill>
                  <a:schemeClr val="tx1"/>
                </a:solidFill>
                <a:latin typeface="Times New Roman" panose="02020603050405020304" pitchFamily="18" charset="0"/>
                <a:cs typeface="Times New Roman" panose="02020603050405020304" pitchFamily="18" charset="0"/>
              </a:rPr>
              <a:t>while previous instructions are being executed in other segments. </a:t>
            </a:r>
            <a:r>
              <a:rPr lang="en-US" sz="2000" dirty="0" smtClean="0">
                <a:solidFill>
                  <a:schemeClr val="tx1"/>
                </a:solidFill>
                <a:latin typeface="Times New Roman" panose="02020603050405020304" pitchFamily="18" charset="0"/>
                <a:cs typeface="Times New Roman" panose="02020603050405020304" pitchFamily="18" charset="0"/>
              </a:rPr>
              <a:t>This </a:t>
            </a:r>
            <a:r>
              <a:rPr lang="en-US" sz="2000" dirty="0">
                <a:solidFill>
                  <a:schemeClr val="tx1"/>
                </a:solidFill>
                <a:latin typeface="Times New Roman" panose="02020603050405020304" pitchFamily="18" charset="0"/>
                <a:cs typeface="Times New Roman" panose="02020603050405020304" pitchFamily="18" charset="0"/>
              </a:rPr>
              <a:t>causes the instruction fetch and execute phases to overlap and perform </a:t>
            </a:r>
            <a:r>
              <a:rPr lang="en-US" sz="2000" dirty="0" smtClean="0">
                <a:solidFill>
                  <a:schemeClr val="tx1"/>
                </a:solidFill>
                <a:latin typeface="Times New Roman" panose="02020603050405020304" pitchFamily="18" charset="0"/>
                <a:cs typeface="Times New Roman" panose="02020603050405020304" pitchFamily="18" charset="0"/>
              </a:rPr>
              <a:t>simultaneous </a:t>
            </a:r>
            <a:r>
              <a:rPr lang="en-US" sz="2000" dirty="0">
                <a:solidFill>
                  <a:schemeClr val="tx1"/>
                </a:solidFill>
                <a:latin typeface="Times New Roman" panose="02020603050405020304" pitchFamily="18" charset="0"/>
                <a:cs typeface="Times New Roman" panose="02020603050405020304" pitchFamily="18" charset="0"/>
              </a:rPr>
              <a:t>operations</a:t>
            </a:r>
            <a:r>
              <a:rPr lang="en-US" sz="2000" dirty="0" smtClean="0">
                <a:solidFill>
                  <a:schemeClr val="tx1"/>
                </a:solidFill>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en-US" sz="2000" b="1" u="sng" dirty="0" smtClean="0">
                <a:solidFill>
                  <a:schemeClr val="tx1"/>
                </a:solidFill>
                <a:latin typeface="Times New Roman" panose="02020603050405020304" pitchFamily="18" charset="0"/>
                <a:cs typeface="Times New Roman" panose="02020603050405020304" pitchFamily="18" charset="0"/>
              </a:rPr>
              <a:t>Simple Example:</a:t>
            </a:r>
          </a:p>
          <a:p>
            <a:pPr marL="342900" indent="-342900" algn="just">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Consider a computer with an instruction fetch unit and an instruction </a:t>
            </a:r>
            <a:r>
              <a:rPr lang="en-US" sz="2000" dirty="0" smtClean="0">
                <a:solidFill>
                  <a:schemeClr val="tx1"/>
                </a:solidFill>
                <a:latin typeface="Times New Roman" panose="02020603050405020304" pitchFamily="18" charset="0"/>
                <a:cs typeface="Times New Roman" panose="02020603050405020304" pitchFamily="18" charset="0"/>
              </a:rPr>
              <a:t>execution </a:t>
            </a:r>
            <a:r>
              <a:rPr lang="en-US" sz="2000" dirty="0">
                <a:solidFill>
                  <a:schemeClr val="tx1"/>
                </a:solidFill>
                <a:latin typeface="Times New Roman" panose="02020603050405020304" pitchFamily="18" charset="0"/>
                <a:cs typeface="Times New Roman" panose="02020603050405020304" pitchFamily="18" charset="0"/>
              </a:rPr>
              <a:t>unit designed to provide a two-segment pipeline</a:t>
            </a:r>
            <a:r>
              <a:rPr lang="en-US" sz="2000" dirty="0" smtClean="0">
                <a:solidFill>
                  <a:schemeClr val="tx1"/>
                </a:solidFill>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endParaRPr lang="en-US" sz="2000" dirty="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000" dirty="0" smtClean="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000" dirty="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000" dirty="0" smtClean="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000" dirty="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000" dirty="0" smtClean="0">
              <a:solidFill>
                <a:schemeClr val="tx1"/>
              </a:solidFill>
              <a:latin typeface="Times New Roman" panose="02020603050405020304" pitchFamily="18" charset="0"/>
              <a:cs typeface="Times New Roman" panose="02020603050405020304" pitchFamily="18" charset="0"/>
            </a:endParaRPr>
          </a:p>
          <a:p>
            <a:pPr algn="just"/>
            <a:r>
              <a:rPr lang="en-US" sz="2000" dirty="0" smtClean="0">
                <a:solidFill>
                  <a:schemeClr val="tx1"/>
                </a:solidFill>
                <a:latin typeface="Times New Roman" panose="02020603050405020304" pitchFamily="18" charset="0"/>
                <a:cs typeface="Times New Roman" panose="02020603050405020304" pitchFamily="18" charset="0"/>
              </a:rPr>
              <a:t>          2-segment pipelined                                      Non pipelined</a:t>
            </a: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12</a:t>
            </a:fld>
            <a:endParaRPr lang="en-US"/>
          </a:p>
        </p:txBody>
      </p:sp>
      <p:graphicFrame>
        <p:nvGraphicFramePr>
          <p:cNvPr id="4" name="جدول 3"/>
          <p:cNvGraphicFramePr>
            <a:graphicFrameLocks noGrp="1"/>
          </p:cNvGraphicFramePr>
          <p:nvPr>
            <p:extLst>
              <p:ext uri="{D42A27DB-BD31-4B8C-83A1-F6EECF244321}">
                <p14:modId xmlns:p14="http://schemas.microsoft.com/office/powerpoint/2010/main" val="1785330146"/>
              </p:ext>
            </p:extLst>
          </p:nvPr>
        </p:nvGraphicFramePr>
        <p:xfrm>
          <a:off x="990600" y="3581400"/>
          <a:ext cx="2438400" cy="1463040"/>
        </p:xfrm>
        <a:graphic>
          <a:graphicData uri="http://schemas.openxmlformats.org/drawingml/2006/table">
            <a:tbl>
              <a:tblPr firstRow="1" bandRow="1">
                <a:tableStyleId>{5940675A-B579-460E-94D1-54222C63F5DA}</a:tableStyleId>
              </a:tblPr>
              <a:tblGrid>
                <a:gridCol w="6096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609600">
                  <a:extLst>
                    <a:ext uri="{9D8B030D-6E8A-4147-A177-3AD203B41FA5}">
                      <a16:colId xmlns:a16="http://schemas.microsoft.com/office/drawing/2014/main" val="20003"/>
                    </a:ext>
                  </a:extLst>
                </a:gridCol>
              </a:tblGrid>
              <a:tr h="256540">
                <a:tc>
                  <a:txBody>
                    <a:bodyPr/>
                    <a:lstStyle/>
                    <a:p>
                      <a:pPr algn="ctr"/>
                      <a:r>
                        <a:rPr lang="en-US" b="1" dirty="0" smtClean="0"/>
                        <a:t>1</a:t>
                      </a: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b="1" dirty="0" smtClean="0"/>
                        <a:t>2</a:t>
                      </a: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b="1" dirty="0" smtClean="0"/>
                        <a:t>3</a:t>
                      </a: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b="1" dirty="0" smtClean="0"/>
                        <a:t>4</a:t>
                      </a: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56540">
                <a:tc>
                  <a:txBody>
                    <a:bodyPr/>
                    <a:lstStyle/>
                    <a:p>
                      <a:pPr algn="ctr"/>
                      <a:r>
                        <a:rPr lang="en-US" b="1" dirty="0" smtClean="0"/>
                        <a:t>F</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t>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b="1"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56540">
                <a:tc>
                  <a:txBody>
                    <a:bodyPr/>
                    <a:lstStyle/>
                    <a:p>
                      <a:pPr algn="ctr"/>
                      <a:endParaRPr lang="en-US" b="1"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b="1" dirty="0" smtClean="0"/>
                        <a:t>F</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t>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b="1"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56540">
                <a:tc>
                  <a:txBody>
                    <a:bodyPr/>
                    <a:lstStyle/>
                    <a:p>
                      <a:pPr algn="ctr"/>
                      <a:endParaRPr lang="en-US"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b="1"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b="1" dirty="0" smtClean="0"/>
                        <a:t>F</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t>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5" name="جدول 4"/>
          <p:cNvGraphicFramePr>
            <a:graphicFrameLocks noGrp="1"/>
          </p:cNvGraphicFramePr>
          <p:nvPr>
            <p:extLst>
              <p:ext uri="{D42A27DB-BD31-4B8C-83A1-F6EECF244321}">
                <p14:modId xmlns:p14="http://schemas.microsoft.com/office/powerpoint/2010/main" val="928898775"/>
              </p:ext>
            </p:extLst>
          </p:nvPr>
        </p:nvGraphicFramePr>
        <p:xfrm>
          <a:off x="4038600" y="3581400"/>
          <a:ext cx="4343400" cy="1463040"/>
        </p:xfrm>
        <a:graphic>
          <a:graphicData uri="http://schemas.openxmlformats.org/drawingml/2006/table">
            <a:tbl>
              <a:tblPr firstRow="1" bandRow="1">
                <a:tableStyleId>{5940675A-B579-460E-94D1-54222C63F5DA}</a:tableStyleId>
              </a:tblPr>
              <a:tblGrid>
                <a:gridCol w="723900">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723900">
                  <a:extLst>
                    <a:ext uri="{9D8B030D-6E8A-4147-A177-3AD203B41FA5}">
                      <a16:colId xmlns:a16="http://schemas.microsoft.com/office/drawing/2014/main" val="20002"/>
                    </a:ext>
                  </a:extLst>
                </a:gridCol>
                <a:gridCol w="723900">
                  <a:extLst>
                    <a:ext uri="{9D8B030D-6E8A-4147-A177-3AD203B41FA5}">
                      <a16:colId xmlns:a16="http://schemas.microsoft.com/office/drawing/2014/main" val="20003"/>
                    </a:ext>
                  </a:extLst>
                </a:gridCol>
                <a:gridCol w="723900">
                  <a:extLst>
                    <a:ext uri="{9D8B030D-6E8A-4147-A177-3AD203B41FA5}">
                      <a16:colId xmlns:a16="http://schemas.microsoft.com/office/drawing/2014/main" val="20004"/>
                    </a:ext>
                  </a:extLst>
                </a:gridCol>
                <a:gridCol w="723900">
                  <a:extLst>
                    <a:ext uri="{9D8B030D-6E8A-4147-A177-3AD203B41FA5}">
                      <a16:colId xmlns:a16="http://schemas.microsoft.com/office/drawing/2014/main" val="20005"/>
                    </a:ext>
                  </a:extLst>
                </a:gridCol>
              </a:tblGrid>
              <a:tr h="365400">
                <a:tc>
                  <a:txBody>
                    <a:bodyPr/>
                    <a:lstStyle/>
                    <a:p>
                      <a:pPr marL="0" algn="ctr" defTabSz="914400" rtl="0" eaLnBrk="1" latinLnBrk="0" hangingPunct="1"/>
                      <a:r>
                        <a:rPr lang="en-US" sz="1800" b="1" kern="1200" dirty="0" smtClean="0">
                          <a:solidFill>
                            <a:schemeClr val="tx1"/>
                          </a:solidFill>
                          <a:latin typeface="+mn-lt"/>
                          <a:ea typeface="+mn-ea"/>
                          <a:cs typeface="+mn-cs"/>
                        </a:rPr>
                        <a:t>1</a:t>
                      </a:r>
                      <a:endParaRPr lang="en-US" sz="1800" b="1" kern="1200" dirty="0">
                        <a:solidFill>
                          <a:schemeClr val="tx1"/>
                        </a:solidFill>
                        <a:latin typeface="+mn-lt"/>
                        <a:ea typeface="+mn-ea"/>
                        <a:cs typeface="+mn-cs"/>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r>
                        <a:rPr lang="en-US" sz="1800" b="1" kern="1200" dirty="0" smtClean="0">
                          <a:solidFill>
                            <a:schemeClr val="tx1"/>
                          </a:solidFill>
                          <a:latin typeface="+mn-lt"/>
                          <a:ea typeface="+mn-ea"/>
                          <a:cs typeface="+mn-cs"/>
                        </a:rPr>
                        <a:t>2</a:t>
                      </a:r>
                      <a:endParaRPr lang="en-US" sz="1800" b="1" kern="1200" dirty="0">
                        <a:solidFill>
                          <a:schemeClr val="tx1"/>
                        </a:solidFill>
                        <a:latin typeface="+mn-lt"/>
                        <a:ea typeface="+mn-ea"/>
                        <a:cs typeface="+mn-cs"/>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r>
                        <a:rPr lang="en-US" sz="1800" b="1" kern="1200" dirty="0" smtClean="0">
                          <a:solidFill>
                            <a:schemeClr val="tx1"/>
                          </a:solidFill>
                          <a:latin typeface="+mn-lt"/>
                          <a:ea typeface="+mn-ea"/>
                          <a:cs typeface="+mn-cs"/>
                        </a:rPr>
                        <a:t>3</a:t>
                      </a:r>
                      <a:endParaRPr lang="en-US" sz="1800" b="1" kern="1200" dirty="0">
                        <a:solidFill>
                          <a:schemeClr val="tx1"/>
                        </a:solidFill>
                        <a:latin typeface="+mn-lt"/>
                        <a:ea typeface="+mn-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algn="ctr" defTabSz="914400" rtl="0" eaLnBrk="1" latinLnBrk="0" hangingPunct="1"/>
                      <a:r>
                        <a:rPr lang="en-US" sz="1800" b="1" kern="1200" dirty="0" smtClean="0">
                          <a:solidFill>
                            <a:schemeClr val="tx1"/>
                          </a:solidFill>
                          <a:latin typeface="+mn-lt"/>
                          <a:ea typeface="+mn-ea"/>
                          <a:cs typeface="+mn-cs"/>
                        </a:rPr>
                        <a:t>4</a:t>
                      </a:r>
                      <a:endParaRPr lang="en-US" sz="1800" b="1" kern="1200" dirty="0">
                        <a:solidFill>
                          <a:schemeClr val="tx1"/>
                        </a:solidFill>
                        <a:latin typeface="+mn-lt"/>
                        <a:ea typeface="+mn-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algn="ctr" defTabSz="914400" rtl="0" eaLnBrk="1" latinLnBrk="0" hangingPunct="1"/>
                      <a:r>
                        <a:rPr lang="en-US" sz="1800" b="1" kern="1200" dirty="0" smtClean="0">
                          <a:solidFill>
                            <a:schemeClr val="tx1"/>
                          </a:solidFill>
                          <a:latin typeface="+mn-lt"/>
                          <a:ea typeface="+mn-ea"/>
                          <a:cs typeface="+mn-cs"/>
                        </a:rPr>
                        <a:t>5</a:t>
                      </a:r>
                      <a:endParaRPr lang="en-US" sz="1800" b="1" kern="1200" dirty="0">
                        <a:solidFill>
                          <a:schemeClr val="tx1"/>
                        </a:solidFill>
                        <a:latin typeface="+mn-lt"/>
                        <a:ea typeface="+mn-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algn="ctr" defTabSz="914400" rtl="0" eaLnBrk="1" latinLnBrk="0" hangingPunct="1"/>
                      <a:r>
                        <a:rPr lang="en-US" sz="1800" b="1" kern="1200" dirty="0" smtClean="0">
                          <a:solidFill>
                            <a:schemeClr val="tx1"/>
                          </a:solidFill>
                          <a:latin typeface="+mn-lt"/>
                          <a:ea typeface="+mn-ea"/>
                          <a:cs typeface="+mn-cs"/>
                        </a:rPr>
                        <a:t>6</a:t>
                      </a:r>
                      <a:endParaRPr lang="en-US" sz="1800" b="1" kern="1200" dirty="0">
                        <a:solidFill>
                          <a:schemeClr val="tx1"/>
                        </a:solidFill>
                        <a:latin typeface="+mn-lt"/>
                        <a:ea typeface="+mn-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65400">
                <a:tc>
                  <a:txBody>
                    <a:bodyPr/>
                    <a:lstStyle/>
                    <a:p>
                      <a:pPr marL="0" algn="ctr" defTabSz="914400" rtl="0" eaLnBrk="1" latinLnBrk="0" hangingPunct="1"/>
                      <a:r>
                        <a:rPr lang="en-US" sz="1800" b="1" kern="1200" dirty="0" smtClean="0">
                          <a:solidFill>
                            <a:schemeClr val="tx1"/>
                          </a:solidFill>
                          <a:latin typeface="+mn-lt"/>
                          <a:ea typeface="+mn-ea"/>
                          <a:cs typeface="+mn-cs"/>
                        </a:rPr>
                        <a:t>F</a:t>
                      </a:r>
                      <a:endParaRPr lang="en-US" sz="1800" b="1"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800" b="1" kern="1200" dirty="0" smtClean="0">
                          <a:solidFill>
                            <a:schemeClr val="tx1"/>
                          </a:solidFill>
                          <a:latin typeface="+mn-lt"/>
                          <a:ea typeface="+mn-ea"/>
                          <a:cs typeface="+mn-cs"/>
                        </a:rPr>
                        <a:t>E</a:t>
                      </a:r>
                      <a:endParaRPr lang="en-US" sz="1800" b="1"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endParaRPr lang="en-US" sz="1800" b="1"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endParaRPr lang="en-US" sz="1800" b="1" kern="1200" dirty="0">
                        <a:solidFill>
                          <a:schemeClr val="tx1"/>
                        </a:solidFill>
                        <a:latin typeface="+mn-lt"/>
                        <a:ea typeface="+mn-ea"/>
                        <a:cs typeface="+mn-cs"/>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endParaRPr lang="en-US" sz="1800" b="1" kern="1200">
                        <a:solidFill>
                          <a:schemeClr val="tx1"/>
                        </a:solidFill>
                        <a:latin typeface="+mn-lt"/>
                        <a:ea typeface="+mn-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algn="ctr" defTabSz="914400" rtl="0" eaLnBrk="1" latinLnBrk="0" hangingPunct="1"/>
                      <a:endParaRPr lang="en-US" sz="1800" b="1" kern="1200">
                        <a:solidFill>
                          <a:schemeClr val="tx1"/>
                        </a:solidFill>
                        <a:latin typeface="+mn-lt"/>
                        <a:ea typeface="+mn-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65400">
                <a:tc>
                  <a:txBody>
                    <a:bodyPr/>
                    <a:lstStyle/>
                    <a:p>
                      <a:pPr marL="0" algn="ctr" defTabSz="914400" rtl="0" eaLnBrk="1" latinLnBrk="0" hangingPunct="1"/>
                      <a:endParaRPr lang="en-US" sz="1800" b="1" kern="1200" dirty="0">
                        <a:solidFill>
                          <a:schemeClr val="tx1"/>
                        </a:solidFill>
                        <a:latin typeface="+mn-lt"/>
                        <a:ea typeface="+mn-ea"/>
                        <a:cs typeface="+mn-cs"/>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algn="ctr" defTabSz="914400" rtl="0" eaLnBrk="1" latinLnBrk="0" hangingPunct="1"/>
                      <a:endParaRPr lang="en-US" sz="1800" b="1" kern="1200" dirty="0">
                        <a:solidFill>
                          <a:schemeClr val="tx1"/>
                        </a:solidFill>
                        <a:latin typeface="+mn-lt"/>
                        <a:ea typeface="+mn-ea"/>
                        <a:cs typeface="+mn-cs"/>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algn="ctr" defTabSz="914400" rtl="0" eaLnBrk="1" latinLnBrk="0" hangingPunct="1"/>
                      <a:r>
                        <a:rPr lang="en-US" sz="1800" b="1" kern="1200" dirty="0" smtClean="0">
                          <a:solidFill>
                            <a:schemeClr val="tx1"/>
                          </a:solidFill>
                          <a:latin typeface="+mn-lt"/>
                          <a:ea typeface="+mn-ea"/>
                          <a:cs typeface="+mn-cs"/>
                        </a:rPr>
                        <a:t>F</a:t>
                      </a:r>
                      <a:endParaRPr lang="en-US" sz="1800" b="1"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800" b="1" kern="1200" dirty="0" smtClean="0">
                          <a:solidFill>
                            <a:schemeClr val="tx1"/>
                          </a:solidFill>
                          <a:latin typeface="+mn-lt"/>
                          <a:ea typeface="+mn-ea"/>
                          <a:cs typeface="+mn-cs"/>
                        </a:rPr>
                        <a:t>E</a:t>
                      </a:r>
                      <a:endParaRPr lang="en-US" sz="1800" b="1"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endParaRPr lang="en-US" sz="1800" b="1"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endParaRPr lang="en-US" sz="1800" b="1" kern="1200" dirty="0">
                        <a:solidFill>
                          <a:schemeClr val="tx1"/>
                        </a:solidFill>
                        <a:latin typeface="+mn-lt"/>
                        <a:ea typeface="+mn-ea"/>
                        <a:cs typeface="+mn-cs"/>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65400">
                <a:tc>
                  <a:txBody>
                    <a:bodyPr/>
                    <a:lstStyle/>
                    <a:p>
                      <a:pPr marL="0" algn="ctr" defTabSz="914400" rtl="0" eaLnBrk="1" latinLnBrk="0" hangingPunct="1"/>
                      <a:endParaRPr lang="en-US" sz="1800" b="1" kern="1200">
                        <a:solidFill>
                          <a:schemeClr val="tx1"/>
                        </a:solidFill>
                        <a:latin typeface="+mn-lt"/>
                        <a:ea typeface="+mn-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algn="ctr" defTabSz="914400" rtl="0" eaLnBrk="1" latinLnBrk="0" hangingPunct="1"/>
                      <a:endParaRPr lang="en-US" sz="1800" b="1" kern="1200" dirty="0">
                        <a:solidFill>
                          <a:schemeClr val="tx1"/>
                        </a:solidFill>
                        <a:latin typeface="+mn-lt"/>
                        <a:ea typeface="+mn-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algn="ctr" defTabSz="914400" rtl="0" eaLnBrk="1" latinLnBrk="0" hangingPunct="1"/>
                      <a:endParaRPr lang="en-US" sz="1800" b="1" kern="1200" dirty="0">
                        <a:solidFill>
                          <a:schemeClr val="tx1"/>
                        </a:solidFill>
                        <a:latin typeface="+mn-lt"/>
                        <a:ea typeface="+mn-ea"/>
                        <a:cs typeface="+mn-cs"/>
                      </a:endParaRPr>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algn="ctr" defTabSz="914400" rtl="0" eaLnBrk="1" latinLnBrk="0" hangingPunct="1"/>
                      <a:endParaRPr lang="en-US" sz="1800" b="1" kern="1200" dirty="0">
                        <a:solidFill>
                          <a:schemeClr val="tx1"/>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r>
                        <a:rPr lang="en-US" sz="1800" b="1" kern="1200" dirty="0" smtClean="0">
                          <a:solidFill>
                            <a:schemeClr val="tx1"/>
                          </a:solidFill>
                          <a:latin typeface="+mn-lt"/>
                          <a:ea typeface="+mn-ea"/>
                          <a:cs typeface="+mn-cs"/>
                        </a:rPr>
                        <a:t>F</a:t>
                      </a:r>
                      <a:endParaRPr lang="en-US" sz="1800" b="1"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800" b="1" kern="1200" dirty="0" smtClean="0">
                          <a:solidFill>
                            <a:schemeClr val="tx1"/>
                          </a:solidFill>
                          <a:latin typeface="+mn-lt"/>
                          <a:ea typeface="+mn-ea"/>
                          <a:cs typeface="+mn-cs"/>
                        </a:rPr>
                        <a:t>E</a:t>
                      </a:r>
                      <a:endParaRPr lang="en-US" sz="1800" b="1"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6218262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fontScale="90000"/>
          </a:bodyPr>
          <a:lstStyle/>
          <a:p>
            <a:r>
              <a:rPr lang="en-US" sz="3600" b="1" dirty="0" smtClean="0">
                <a:latin typeface="Times New Roman" panose="02020603050405020304" pitchFamily="18" charset="0"/>
                <a:cs typeface="Times New Roman" panose="02020603050405020304" pitchFamily="18" charset="0"/>
              </a:rPr>
              <a:t>INSTRUCTION PIPELINE </a:t>
            </a:r>
            <a:endParaRPr lang="en-US" sz="36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457199" y="1143000"/>
            <a:ext cx="4506037" cy="1676400"/>
          </a:xfrm>
        </p:spPr>
        <p:txBody>
          <a:bodyPr>
            <a:noAutofit/>
          </a:bodyPr>
          <a:lstStyle/>
          <a:p>
            <a:pPr marL="342900" indent="-342900" algn="just">
              <a:buFont typeface="Arial" panose="020B0604020202020204" pitchFamily="34" charset="0"/>
              <a:buChar char="•"/>
            </a:pPr>
            <a:r>
              <a:rPr lang="en-US" sz="2000" b="1" u="sng" dirty="0" smtClean="0">
                <a:solidFill>
                  <a:schemeClr val="tx1"/>
                </a:solidFill>
                <a:latin typeface="Times New Roman" panose="02020603050405020304" pitchFamily="18" charset="0"/>
                <a:cs typeface="Times New Roman" panose="02020603050405020304" pitchFamily="18" charset="0"/>
              </a:rPr>
              <a:t>NOTE 1</a:t>
            </a:r>
            <a:r>
              <a:rPr lang="en-US" sz="2000" dirty="0" smtClean="0">
                <a:solidFill>
                  <a:schemeClr val="tx1"/>
                </a:solidFill>
                <a:latin typeface="Times New Roman" panose="02020603050405020304" pitchFamily="18" charset="0"/>
                <a:cs typeface="Times New Roman" panose="02020603050405020304" pitchFamily="18" charset="0"/>
              </a:rPr>
              <a:t>: Computers </a:t>
            </a:r>
            <a:r>
              <a:rPr lang="en-US" sz="2000" dirty="0">
                <a:solidFill>
                  <a:schemeClr val="tx1"/>
                </a:solidFill>
                <a:latin typeface="Times New Roman" panose="02020603050405020304" pitchFamily="18" charset="0"/>
                <a:cs typeface="Times New Roman" panose="02020603050405020304" pitchFamily="18" charset="0"/>
              </a:rPr>
              <a:t>with complex instructions require other phases in addition to </a:t>
            </a:r>
            <a:r>
              <a:rPr lang="en-US" sz="2000" dirty="0" smtClean="0">
                <a:solidFill>
                  <a:schemeClr val="tx1"/>
                </a:solidFill>
                <a:latin typeface="Times New Roman" panose="02020603050405020304" pitchFamily="18" charset="0"/>
                <a:cs typeface="Times New Roman" panose="02020603050405020304" pitchFamily="18" charset="0"/>
              </a:rPr>
              <a:t>the </a:t>
            </a:r>
            <a:r>
              <a:rPr lang="en-US" sz="2000" dirty="0">
                <a:solidFill>
                  <a:schemeClr val="tx1"/>
                </a:solidFill>
                <a:latin typeface="Times New Roman" panose="02020603050405020304" pitchFamily="18" charset="0"/>
                <a:cs typeface="Times New Roman" panose="02020603050405020304" pitchFamily="18" charset="0"/>
              </a:rPr>
              <a:t>fetch and execute to process an instruction </a:t>
            </a:r>
            <a:r>
              <a:rPr lang="en-US" sz="2000" dirty="0" smtClean="0">
                <a:solidFill>
                  <a:schemeClr val="tx1"/>
                </a:solidFill>
                <a:latin typeface="Times New Roman" panose="02020603050405020304" pitchFamily="18" charset="0"/>
                <a:cs typeface="Times New Roman" panose="02020603050405020304" pitchFamily="18" charset="0"/>
              </a:rPr>
              <a:t>completely. </a:t>
            </a: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13</a:t>
            </a:fld>
            <a:endParaRPr lang="en-US"/>
          </a:p>
        </p:txBody>
      </p:sp>
      <p:pic>
        <p:nvPicPr>
          <p:cNvPr id="9"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122" t="7514" r="10267" b="7256"/>
          <a:stretch/>
        </p:blipFill>
        <p:spPr bwMode="auto">
          <a:xfrm>
            <a:off x="4963236" y="1164609"/>
            <a:ext cx="3875964" cy="188339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10" name="Subtitle 2"/>
          <p:cNvSpPr txBox="1">
            <a:spLocks/>
          </p:cNvSpPr>
          <p:nvPr/>
        </p:nvSpPr>
        <p:spPr>
          <a:xfrm>
            <a:off x="609600" y="3286836"/>
            <a:ext cx="8229600" cy="296156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pPr>
            <a:r>
              <a:rPr lang="en-US" sz="2000" b="1" u="sng" dirty="0" smtClean="0">
                <a:solidFill>
                  <a:schemeClr val="tx1"/>
                </a:solidFill>
                <a:latin typeface="Times New Roman" panose="02020603050405020304" pitchFamily="18" charset="0"/>
                <a:cs typeface="Times New Roman" panose="02020603050405020304" pitchFamily="18" charset="0"/>
              </a:rPr>
              <a:t>NOTE 2: </a:t>
            </a:r>
            <a:r>
              <a:rPr lang="en-US" sz="2000" dirty="0" smtClean="0">
                <a:solidFill>
                  <a:schemeClr val="tx1"/>
                </a:solidFill>
                <a:latin typeface="Times New Roman" panose="02020603050405020304" pitchFamily="18" charset="0"/>
                <a:cs typeface="Times New Roman" panose="02020603050405020304" pitchFamily="18" charset="0"/>
              </a:rPr>
              <a:t>Difficulties that will prevent the instruction pipeline from operating at its maximum rate.</a:t>
            </a:r>
          </a:p>
          <a:p>
            <a:pPr marL="457200" indent="-457200" algn="just">
              <a:buFont typeface="+mj-lt"/>
              <a:buAutoNum type="arabicPeriod"/>
            </a:pPr>
            <a:r>
              <a:rPr lang="en-US" sz="2000" dirty="0" smtClean="0">
                <a:solidFill>
                  <a:schemeClr val="tx1"/>
                </a:solidFill>
                <a:latin typeface="Times New Roman" panose="02020603050405020304" pitchFamily="18" charset="0"/>
                <a:cs typeface="Times New Roman" panose="02020603050405020304" pitchFamily="18" charset="0"/>
              </a:rPr>
              <a:t>Different segments may take different times to operate on the incoming information.</a:t>
            </a:r>
          </a:p>
          <a:p>
            <a:pPr marL="457200" indent="-457200" algn="just">
              <a:buFont typeface="+mj-lt"/>
              <a:buAutoNum type="arabicPeriod"/>
            </a:pPr>
            <a:r>
              <a:rPr lang="en-US" sz="2000" dirty="0" smtClean="0">
                <a:solidFill>
                  <a:schemeClr val="tx1"/>
                </a:solidFill>
                <a:latin typeface="Times New Roman" panose="02020603050405020304" pitchFamily="18" charset="0"/>
                <a:cs typeface="Times New Roman" panose="02020603050405020304" pitchFamily="18" charset="0"/>
              </a:rPr>
              <a:t>Some segments are skipped for certain operations. For example, a register mode instruction does not need an effective address calculation.</a:t>
            </a:r>
          </a:p>
          <a:p>
            <a:pPr marL="457200" indent="-457200" algn="just">
              <a:buFont typeface="+mj-lt"/>
              <a:buAutoNum type="arabicPeriod"/>
            </a:pPr>
            <a:r>
              <a:rPr lang="en-US" sz="2000" dirty="0" smtClean="0">
                <a:solidFill>
                  <a:schemeClr val="tx1"/>
                </a:solidFill>
                <a:latin typeface="Times New Roman" panose="02020603050405020304" pitchFamily="18" charset="0"/>
                <a:cs typeface="Times New Roman" panose="02020603050405020304" pitchFamily="18" charset="0"/>
              </a:rPr>
              <a:t>Two or more segments may require memory access at the same time, causing one segment to wait until another is finished with the memory.</a:t>
            </a:r>
          </a:p>
        </p:txBody>
      </p:sp>
    </p:spTree>
    <p:extLst>
      <p:ext uri="{BB962C8B-B14F-4D97-AF65-F5344CB8AC3E}">
        <p14:creationId xmlns:p14="http://schemas.microsoft.com/office/powerpoint/2010/main" val="22821473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fontScale="90000"/>
          </a:bodyPr>
          <a:lstStyle/>
          <a:p>
            <a:r>
              <a:rPr lang="en-US" sz="3600" b="1" dirty="0" smtClean="0">
                <a:latin typeface="Times New Roman" panose="02020603050405020304" pitchFamily="18" charset="0"/>
                <a:cs typeface="Times New Roman" panose="02020603050405020304" pitchFamily="18" charset="0"/>
              </a:rPr>
              <a:t>INSTRUCTION PIPELINE </a:t>
            </a:r>
            <a:endParaRPr lang="en-US" sz="3600" b="1" dirty="0">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14</a:t>
            </a:fld>
            <a:endParaRPr lang="en-US"/>
          </a:p>
        </p:txBody>
      </p:sp>
      <p:sp>
        <p:nvSpPr>
          <p:cNvPr id="10" name="Subtitle 2"/>
          <p:cNvSpPr txBox="1">
            <a:spLocks/>
          </p:cNvSpPr>
          <p:nvPr/>
        </p:nvSpPr>
        <p:spPr>
          <a:xfrm>
            <a:off x="685800" y="914400"/>
            <a:ext cx="7772400" cy="3581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itchFamily="34" charset="0"/>
              <a:buChar char="•"/>
            </a:pPr>
            <a:r>
              <a:rPr lang="en-US" sz="2000" b="1" u="sng" dirty="0">
                <a:solidFill>
                  <a:schemeClr val="tx1"/>
                </a:solidFill>
                <a:latin typeface="Times New Roman" panose="02020603050405020304" pitchFamily="18" charset="0"/>
                <a:cs typeface="Times New Roman" panose="02020603050405020304" pitchFamily="18" charset="0"/>
              </a:rPr>
              <a:t>NOTE 3: </a:t>
            </a:r>
            <a:r>
              <a:rPr lang="en-US" sz="2000" dirty="0">
                <a:solidFill>
                  <a:schemeClr val="tx1"/>
                </a:solidFill>
                <a:latin typeface="Times New Roman" panose="02020603050405020304" pitchFamily="18" charset="0"/>
                <a:cs typeface="Times New Roman" panose="02020603050405020304" pitchFamily="18" charset="0"/>
              </a:rPr>
              <a:t>Memory access conflicts are sometimes resolved by using two memory buses for accessing instructions and data in separate modules. In this way, an instruction word and a data word can be read simultaneously from two different modules. </a:t>
            </a:r>
            <a:endParaRPr lang="en-US" sz="2000" dirty="0" smtClean="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itchFamily="34" charset="0"/>
              <a:buChar char="•"/>
            </a:pPr>
            <a:endParaRPr lang="en-US" sz="2000" dirty="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itchFamily="34" charset="0"/>
              <a:buChar char="•"/>
            </a:pPr>
            <a:endParaRPr lang="en-US" sz="2000" dirty="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itchFamily="34" charset="0"/>
              <a:buChar char="•"/>
            </a:pPr>
            <a:r>
              <a:rPr lang="en-US" sz="2000" b="1" u="sng" dirty="0">
                <a:solidFill>
                  <a:schemeClr val="tx1"/>
                </a:solidFill>
                <a:latin typeface="Times New Roman" panose="02020603050405020304" pitchFamily="18" charset="0"/>
                <a:cs typeface="Times New Roman" panose="02020603050405020304" pitchFamily="18" charset="0"/>
              </a:rPr>
              <a:t>NOTE 4: </a:t>
            </a:r>
            <a:r>
              <a:rPr lang="en-US" sz="2000" dirty="0">
                <a:solidFill>
                  <a:schemeClr val="tx1"/>
                </a:solidFill>
                <a:latin typeface="Times New Roman" panose="02020603050405020304" pitchFamily="18" charset="0"/>
                <a:cs typeface="Times New Roman" panose="02020603050405020304" pitchFamily="18" charset="0"/>
              </a:rPr>
              <a:t>The design of an instruction pipeline will be most efficient if the instruction cycle is divided into segments of equal duration. The time that each step takes to fulfill its function depends on the instruction and the way it is executed. </a:t>
            </a:r>
          </a:p>
        </p:txBody>
      </p:sp>
    </p:spTree>
    <p:extLst>
      <p:ext uri="{BB962C8B-B14F-4D97-AF65-F5344CB8AC3E}">
        <p14:creationId xmlns:p14="http://schemas.microsoft.com/office/powerpoint/2010/main" val="42868192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Autofit/>
          </a:bodyPr>
          <a:lstStyle/>
          <a:p>
            <a:r>
              <a:rPr lang="en-US" sz="2000" b="1" dirty="0" smtClean="0">
                <a:latin typeface="Times New Roman" panose="02020603050405020304" pitchFamily="18" charset="0"/>
                <a:cs typeface="Times New Roman" panose="02020603050405020304" pitchFamily="18" charset="0"/>
              </a:rPr>
              <a:t>EXAMPLE: FOUR-SEGMENT INSTRUCTION PIPELINE</a:t>
            </a:r>
            <a:endParaRPr lang="en-US" sz="2000" b="1" dirty="0">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15</a:t>
            </a:fld>
            <a:endParaRPr lang="en-US"/>
          </a:p>
        </p:txBody>
      </p:sp>
      <p:sp>
        <p:nvSpPr>
          <p:cNvPr id="3" name="مستطيل 2"/>
          <p:cNvSpPr/>
          <p:nvPr/>
        </p:nvSpPr>
        <p:spPr>
          <a:xfrm>
            <a:off x="4648200" y="1337608"/>
            <a:ext cx="4356000" cy="1938992"/>
          </a:xfrm>
          <a:prstGeom prst="rect">
            <a:avLst/>
          </a:prstGeom>
          <a:ln>
            <a:solidFill>
              <a:schemeClr val="tx1"/>
            </a:solidFill>
          </a:ln>
        </p:spPr>
        <p:txBody>
          <a:bodyPr wrap="square">
            <a:spAutoFit/>
          </a:bodyPr>
          <a:lstStyle/>
          <a:p>
            <a:r>
              <a:rPr lang="en-US" b="1" dirty="0">
                <a:latin typeface="Times New Roman" panose="02020603050405020304" pitchFamily="18" charset="0"/>
                <a:cs typeface="Times New Roman" panose="02020603050405020304" pitchFamily="18" charset="0"/>
              </a:rPr>
              <a:t>1. FI </a:t>
            </a:r>
            <a:r>
              <a:rPr lang="en-US" sz="1600" dirty="0">
                <a:latin typeface="Times New Roman" panose="02020603050405020304" pitchFamily="18" charset="0"/>
                <a:cs typeface="Times New Roman" panose="02020603050405020304" pitchFamily="18" charset="0"/>
              </a:rPr>
              <a:t>is the segment that fetches </a:t>
            </a:r>
            <a:r>
              <a:rPr lang="en-US" sz="1600" dirty="0" smtClean="0">
                <a:latin typeface="Times New Roman" panose="02020603050405020304" pitchFamily="18" charset="0"/>
                <a:cs typeface="Times New Roman" panose="02020603050405020304" pitchFamily="18" charset="0"/>
              </a:rPr>
              <a:t>an instruction</a:t>
            </a:r>
            <a:r>
              <a:rPr lang="en-US" sz="1600" dirty="0">
                <a:latin typeface="Times New Roman" panose="02020603050405020304" pitchFamily="18" charset="0"/>
                <a:cs typeface="Times New Roman" panose="02020603050405020304" pitchFamily="18" charset="0"/>
              </a:rPr>
              <a:t>. </a:t>
            </a:r>
          </a:p>
          <a:p>
            <a:r>
              <a:rPr lang="en-US" b="1" dirty="0">
                <a:latin typeface="Times New Roman" panose="02020603050405020304" pitchFamily="18" charset="0"/>
                <a:cs typeface="Times New Roman" panose="02020603050405020304" pitchFamily="18" charset="0"/>
              </a:rPr>
              <a:t>2. DA </a:t>
            </a:r>
            <a:r>
              <a:rPr lang="en-US" sz="1600" dirty="0">
                <a:latin typeface="Times New Roman" panose="02020603050405020304" pitchFamily="18" charset="0"/>
                <a:cs typeface="Times New Roman" panose="02020603050405020304" pitchFamily="18" charset="0"/>
              </a:rPr>
              <a:t>is the segment that decodes the instruction and calculates the </a:t>
            </a:r>
            <a:r>
              <a:rPr lang="en-US" sz="1600" dirty="0" smtClean="0">
                <a:latin typeface="Times New Roman" panose="02020603050405020304" pitchFamily="18" charset="0"/>
                <a:cs typeface="Times New Roman" panose="02020603050405020304" pitchFamily="18" charset="0"/>
              </a:rPr>
              <a:t>effective address</a:t>
            </a:r>
            <a:r>
              <a:rPr lang="en-US" sz="1600" dirty="0">
                <a:latin typeface="Times New Roman" panose="02020603050405020304" pitchFamily="18" charset="0"/>
                <a:cs typeface="Times New Roman" panose="02020603050405020304" pitchFamily="18" charset="0"/>
              </a:rPr>
              <a:t>. </a:t>
            </a:r>
          </a:p>
          <a:p>
            <a:r>
              <a:rPr lang="en-US" b="1" dirty="0">
                <a:latin typeface="Times New Roman" panose="02020603050405020304" pitchFamily="18" charset="0"/>
                <a:cs typeface="Times New Roman" panose="02020603050405020304" pitchFamily="18" charset="0"/>
              </a:rPr>
              <a:t>3. FO </a:t>
            </a:r>
            <a:r>
              <a:rPr lang="en-US" sz="1600" dirty="0">
                <a:latin typeface="Times New Roman" panose="02020603050405020304" pitchFamily="18" charset="0"/>
                <a:cs typeface="Times New Roman" panose="02020603050405020304" pitchFamily="18" charset="0"/>
              </a:rPr>
              <a:t>is the segment that fetches the operand. </a:t>
            </a:r>
          </a:p>
          <a:p>
            <a:r>
              <a:rPr lang="en-US" b="1" dirty="0">
                <a:latin typeface="Times New Roman" panose="02020603050405020304" pitchFamily="18" charset="0"/>
                <a:cs typeface="Times New Roman" panose="02020603050405020304" pitchFamily="18" charset="0"/>
              </a:rPr>
              <a:t>4. EX </a:t>
            </a:r>
            <a:r>
              <a:rPr lang="en-US" sz="1600" dirty="0">
                <a:latin typeface="Times New Roman" panose="02020603050405020304" pitchFamily="18" charset="0"/>
                <a:cs typeface="Times New Roman" panose="02020603050405020304" pitchFamily="18" charset="0"/>
              </a:rPr>
              <a:t>is the segment </a:t>
            </a:r>
            <a:r>
              <a:rPr lang="en-US" sz="1600" dirty="0" smtClean="0">
                <a:latin typeface="Times New Roman" panose="02020603050405020304" pitchFamily="18" charset="0"/>
                <a:cs typeface="Times New Roman" panose="02020603050405020304" pitchFamily="18" charset="0"/>
              </a:rPr>
              <a:t>that executes </a:t>
            </a:r>
            <a:r>
              <a:rPr lang="en-US" sz="1600" dirty="0">
                <a:latin typeface="Times New Roman" panose="02020603050405020304" pitchFamily="18" charset="0"/>
                <a:cs typeface="Times New Roman" panose="02020603050405020304" pitchFamily="18" charset="0"/>
              </a:rPr>
              <a:t>the instruction. </a:t>
            </a:r>
            <a:endParaRPr lang="en-US" dirty="0">
              <a:latin typeface="Times New Roman" panose="02020603050405020304" pitchFamily="18" charset="0"/>
              <a:cs typeface="Times New Roman" panose="02020603050405020304" pitchFamily="18" charset="0"/>
            </a:endParaRPr>
          </a:p>
        </p:txBody>
      </p:sp>
      <p:pic>
        <p:nvPicPr>
          <p:cNvPr id="9"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16266" r="23657"/>
          <a:stretch/>
        </p:blipFill>
        <p:spPr bwMode="auto">
          <a:xfrm>
            <a:off x="228600" y="1084639"/>
            <a:ext cx="4359079" cy="4858961"/>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614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48200" y="3581400"/>
            <a:ext cx="4326784" cy="21336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9479691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fontScale="90000"/>
          </a:bodyPr>
          <a:lstStyle/>
          <a:p>
            <a:r>
              <a:rPr lang="en-US" sz="3600" b="1" dirty="0" smtClean="0">
                <a:latin typeface="Times New Roman" panose="02020603050405020304" pitchFamily="18" charset="0"/>
                <a:cs typeface="Times New Roman" panose="02020603050405020304" pitchFamily="18" charset="0"/>
              </a:rPr>
              <a:t>GENERAL PIPELINE</a:t>
            </a:r>
            <a:endParaRPr lang="en-US" sz="36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457200" y="838200"/>
            <a:ext cx="8229600" cy="5334000"/>
          </a:xfrm>
        </p:spPr>
        <p:txBody>
          <a:bodyPr>
            <a:normAutofit/>
          </a:bodyPr>
          <a:lstStyle/>
          <a:p>
            <a:pPr marL="342900" indent="-342900" algn="just">
              <a:buFont typeface="Arial" panose="020B0604020202020204" pitchFamily="34" charset="0"/>
              <a:buChar char="•"/>
            </a:pPr>
            <a:r>
              <a:rPr lang="en-US" sz="2200" b="1" dirty="0">
                <a:solidFill>
                  <a:schemeClr val="tx1"/>
                </a:solidFill>
                <a:latin typeface="Times New Roman" panose="02020603050405020304" pitchFamily="18" charset="0"/>
                <a:cs typeface="Times New Roman" panose="02020603050405020304" pitchFamily="18" charset="0"/>
              </a:rPr>
              <a:t>Any operation that can be decomposed into a sequence of </a:t>
            </a:r>
            <a:r>
              <a:rPr lang="en-US" sz="2200" b="1" dirty="0" smtClean="0">
                <a:solidFill>
                  <a:schemeClr val="tx1"/>
                </a:solidFill>
                <a:latin typeface="Times New Roman" panose="02020603050405020304" pitchFamily="18" charset="0"/>
                <a:cs typeface="Times New Roman" panose="02020603050405020304" pitchFamily="18" charset="0"/>
              </a:rPr>
              <a:t>sub operations </a:t>
            </a:r>
            <a:r>
              <a:rPr lang="en-US" sz="2200" b="1" dirty="0">
                <a:solidFill>
                  <a:schemeClr val="tx1"/>
                </a:solidFill>
                <a:latin typeface="Times New Roman" panose="02020603050405020304" pitchFamily="18" charset="0"/>
                <a:cs typeface="Times New Roman" panose="02020603050405020304" pitchFamily="18" charset="0"/>
              </a:rPr>
              <a:t>of </a:t>
            </a:r>
            <a:r>
              <a:rPr lang="en-US" sz="2200" b="1" dirty="0" smtClean="0">
                <a:solidFill>
                  <a:schemeClr val="tx1"/>
                </a:solidFill>
                <a:latin typeface="Times New Roman" panose="02020603050405020304" pitchFamily="18" charset="0"/>
                <a:cs typeface="Times New Roman" panose="02020603050405020304" pitchFamily="18" charset="0"/>
              </a:rPr>
              <a:t>about </a:t>
            </a:r>
            <a:r>
              <a:rPr lang="en-US" sz="2200" b="1" dirty="0">
                <a:solidFill>
                  <a:schemeClr val="tx1"/>
                </a:solidFill>
                <a:latin typeface="Times New Roman" panose="02020603050405020304" pitchFamily="18" charset="0"/>
                <a:cs typeface="Times New Roman" panose="02020603050405020304" pitchFamily="18" charset="0"/>
              </a:rPr>
              <a:t>the same complexity can be implemented by a pipeline processor. </a:t>
            </a:r>
            <a:endParaRPr lang="en-US" sz="2200" b="1" dirty="0" smtClean="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200" b="1" dirty="0" smtClean="0">
                <a:solidFill>
                  <a:schemeClr val="tx1"/>
                </a:solidFill>
                <a:latin typeface="Times New Roman" panose="02020603050405020304" pitchFamily="18" charset="0"/>
                <a:cs typeface="Times New Roman" panose="02020603050405020304" pitchFamily="18" charset="0"/>
              </a:rPr>
              <a:t>The technique </a:t>
            </a:r>
            <a:r>
              <a:rPr lang="en-US" sz="2200" b="1" dirty="0">
                <a:solidFill>
                  <a:schemeClr val="tx1"/>
                </a:solidFill>
                <a:latin typeface="Times New Roman" panose="02020603050405020304" pitchFamily="18" charset="0"/>
                <a:cs typeface="Times New Roman" panose="02020603050405020304" pitchFamily="18" charset="0"/>
              </a:rPr>
              <a:t>is efficient for those applications that need to repeat the same task </a:t>
            </a:r>
            <a:r>
              <a:rPr lang="en-US" sz="2200" b="1" dirty="0" smtClean="0">
                <a:solidFill>
                  <a:schemeClr val="tx1"/>
                </a:solidFill>
                <a:latin typeface="Times New Roman" panose="02020603050405020304" pitchFamily="18" charset="0"/>
                <a:cs typeface="Times New Roman" panose="02020603050405020304" pitchFamily="18" charset="0"/>
              </a:rPr>
              <a:t>many </a:t>
            </a:r>
            <a:r>
              <a:rPr lang="en-US" sz="2200" b="1" dirty="0">
                <a:solidFill>
                  <a:schemeClr val="tx1"/>
                </a:solidFill>
                <a:latin typeface="Times New Roman" panose="02020603050405020304" pitchFamily="18" charset="0"/>
                <a:cs typeface="Times New Roman" panose="02020603050405020304" pitchFamily="18" charset="0"/>
              </a:rPr>
              <a:t>times with different sets of  </a:t>
            </a:r>
            <a:r>
              <a:rPr lang="en-US" sz="2200" b="1" dirty="0" smtClean="0">
                <a:solidFill>
                  <a:schemeClr val="tx1"/>
                </a:solidFill>
                <a:latin typeface="Times New Roman" panose="02020603050405020304" pitchFamily="18" charset="0"/>
                <a:cs typeface="Times New Roman" panose="02020603050405020304" pitchFamily="18" charset="0"/>
              </a:rPr>
              <a:t>a </a:t>
            </a:r>
            <a:r>
              <a:rPr lang="en-US" sz="2200" b="1" dirty="0">
                <a:solidFill>
                  <a:schemeClr val="tx1"/>
                </a:solidFill>
                <a:latin typeface="Times New Roman" panose="02020603050405020304" pitchFamily="18" charset="0"/>
                <a:cs typeface="Times New Roman" panose="02020603050405020304" pitchFamily="18" charset="0"/>
              </a:rPr>
              <a:t>task as the total operation performed going through all the segments </a:t>
            </a:r>
            <a:r>
              <a:rPr lang="en-US" sz="2200" b="1" dirty="0" smtClean="0">
                <a:solidFill>
                  <a:schemeClr val="tx1"/>
                </a:solidFill>
                <a:latin typeface="Times New Roman" panose="02020603050405020304" pitchFamily="18" charset="0"/>
                <a:cs typeface="Times New Roman" panose="02020603050405020304" pitchFamily="18" charset="0"/>
              </a:rPr>
              <a:t>in </a:t>
            </a:r>
            <a:r>
              <a:rPr lang="en-US" sz="2200" b="1" dirty="0">
                <a:solidFill>
                  <a:schemeClr val="tx1"/>
                </a:solidFill>
                <a:latin typeface="Times New Roman" panose="02020603050405020304" pitchFamily="18" charset="0"/>
                <a:cs typeface="Times New Roman" panose="02020603050405020304" pitchFamily="18" charset="0"/>
              </a:rPr>
              <a:t>the pipeline. </a:t>
            </a:r>
            <a:endParaRPr lang="en-US" sz="2200" b="1" dirty="0" smtClean="0">
              <a:solidFill>
                <a:schemeClr val="tx1"/>
              </a:solidFill>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2</a:t>
            </a:fld>
            <a:endParaRPr lang="en-US"/>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8856" y="3429000"/>
            <a:ext cx="7781744" cy="26670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7455964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fontScale="90000"/>
          </a:bodyPr>
          <a:lstStyle/>
          <a:p>
            <a:r>
              <a:rPr lang="en-US" sz="3600" b="1" dirty="0" smtClean="0">
                <a:latin typeface="Times New Roman" panose="02020603050405020304" pitchFamily="18" charset="0"/>
                <a:cs typeface="Times New Roman" panose="02020603050405020304" pitchFamily="18" charset="0"/>
              </a:rPr>
              <a:t>SPEED CALCULATION</a:t>
            </a:r>
            <a:endParaRPr lang="en-US" sz="36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457200" y="914400"/>
            <a:ext cx="8229600" cy="5334000"/>
          </a:xfrm>
        </p:spPr>
        <p:txBody>
          <a:bodyPr>
            <a:normAutofit/>
          </a:bodyPr>
          <a:lstStyle/>
          <a:p>
            <a:pPr marL="342900" indent="-342900" algn="l">
              <a:buFont typeface="Arial" panose="020B0604020202020204" pitchFamily="34" charset="0"/>
              <a:buChar char="•"/>
            </a:pPr>
            <a:r>
              <a:rPr lang="en-US" sz="2000" b="1" dirty="0">
                <a:solidFill>
                  <a:srgbClr val="FF0000"/>
                </a:solidFill>
                <a:latin typeface="Times New Roman" panose="02020603050405020304" pitchFamily="18" charset="0"/>
                <a:cs typeface="Times New Roman" panose="02020603050405020304" pitchFamily="18" charset="0"/>
              </a:rPr>
              <a:t>K</a:t>
            </a:r>
            <a:r>
              <a:rPr lang="en-US" sz="2000" b="1" dirty="0" smtClean="0">
                <a:solidFill>
                  <a:srgbClr val="FF0000"/>
                </a:solidFill>
                <a:latin typeface="Times New Roman" panose="02020603050405020304" pitchFamily="18" charset="0"/>
                <a:cs typeface="Times New Roman" panose="02020603050405020304" pitchFamily="18" charset="0"/>
              </a:rPr>
              <a:t>-segment</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a:solidFill>
                  <a:schemeClr val="tx1"/>
                </a:solidFill>
                <a:latin typeface="Times New Roman" panose="02020603050405020304" pitchFamily="18" charset="0"/>
                <a:cs typeface="Times New Roman" panose="02020603050405020304" pitchFamily="18" charset="0"/>
              </a:rPr>
              <a:t>pipeline with a </a:t>
            </a:r>
            <a:r>
              <a:rPr lang="en-US" sz="2000" b="1" dirty="0">
                <a:solidFill>
                  <a:srgbClr val="FF0000"/>
                </a:solidFill>
                <a:latin typeface="Times New Roman" panose="02020603050405020304" pitchFamily="18" charset="0"/>
                <a:cs typeface="Times New Roman" panose="02020603050405020304" pitchFamily="18" charset="0"/>
              </a:rPr>
              <a:t>clock cycle time </a:t>
            </a:r>
            <a:r>
              <a:rPr lang="en-US" sz="2000" b="1" dirty="0" smtClean="0">
                <a:solidFill>
                  <a:srgbClr val="FF0000"/>
                </a:solidFill>
                <a:latin typeface="Times New Roman" panose="02020603050405020304" pitchFamily="18" charset="0"/>
                <a:cs typeface="Times New Roman" panose="02020603050405020304" pitchFamily="18" charset="0"/>
              </a:rPr>
              <a:t>(</a:t>
            </a:r>
            <a:r>
              <a:rPr lang="en-US" sz="2000" b="1" dirty="0" err="1" smtClean="0">
                <a:solidFill>
                  <a:srgbClr val="FF0000"/>
                </a:solidFill>
                <a:latin typeface="Times New Roman" panose="02020603050405020304" pitchFamily="18" charset="0"/>
                <a:cs typeface="Times New Roman" panose="02020603050405020304" pitchFamily="18" charset="0"/>
              </a:rPr>
              <a:t>tp</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dirty="0">
                <a:solidFill>
                  <a:schemeClr val="tx1"/>
                </a:solidFill>
                <a:latin typeface="Times New Roman" panose="02020603050405020304" pitchFamily="18" charset="0"/>
                <a:cs typeface="Times New Roman" panose="02020603050405020304" pitchFamily="18" charset="0"/>
              </a:rPr>
              <a:t>is used to execute </a:t>
            </a:r>
            <a:r>
              <a:rPr lang="en-US" sz="2000" b="1" dirty="0" smtClean="0">
                <a:solidFill>
                  <a:srgbClr val="FF0000"/>
                </a:solidFill>
                <a:latin typeface="Times New Roman" panose="02020603050405020304" pitchFamily="18" charset="0"/>
                <a:cs typeface="Times New Roman" panose="02020603050405020304" pitchFamily="18" charset="0"/>
              </a:rPr>
              <a:t>n </a:t>
            </a:r>
            <a:r>
              <a:rPr lang="en-US" sz="2000" b="1" dirty="0">
                <a:solidFill>
                  <a:srgbClr val="FF0000"/>
                </a:solidFill>
                <a:latin typeface="Times New Roman" panose="02020603050405020304" pitchFamily="18" charset="0"/>
                <a:cs typeface="Times New Roman" panose="02020603050405020304" pitchFamily="18" charset="0"/>
              </a:rPr>
              <a:t>tasks</a:t>
            </a:r>
            <a:r>
              <a:rPr lang="en-US" sz="2000" dirty="0">
                <a:solidFill>
                  <a:schemeClr val="tx1"/>
                </a:solidFill>
                <a:latin typeface="Times New Roman" panose="02020603050405020304" pitchFamily="18" charset="0"/>
                <a:cs typeface="Times New Roman" panose="02020603050405020304" pitchFamily="18" charset="0"/>
              </a:rPr>
              <a:t>. </a:t>
            </a:r>
            <a:endParaRPr lang="en-US" sz="2000" dirty="0" smtClean="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endParaRPr lang="en-US" sz="2000" dirty="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2000" dirty="0" smtClean="0">
                <a:solidFill>
                  <a:schemeClr val="tx1"/>
                </a:solidFill>
                <a:latin typeface="Times New Roman" panose="02020603050405020304" pitchFamily="18" charset="0"/>
                <a:cs typeface="Times New Roman" panose="02020603050405020304" pitchFamily="18" charset="0"/>
              </a:rPr>
              <a:t>The </a:t>
            </a:r>
            <a:r>
              <a:rPr lang="en-US" sz="2000" dirty="0">
                <a:solidFill>
                  <a:schemeClr val="tx1"/>
                </a:solidFill>
                <a:latin typeface="Times New Roman" panose="02020603050405020304" pitchFamily="18" charset="0"/>
                <a:cs typeface="Times New Roman" panose="02020603050405020304" pitchFamily="18" charset="0"/>
              </a:rPr>
              <a:t>first task </a:t>
            </a:r>
            <a:r>
              <a:rPr lang="en-US" sz="2000" b="1" dirty="0" smtClean="0">
                <a:solidFill>
                  <a:srgbClr val="FF0000"/>
                </a:solidFill>
                <a:latin typeface="Times New Roman" panose="02020603050405020304" pitchFamily="18" charset="0"/>
                <a:cs typeface="Times New Roman" panose="02020603050405020304" pitchFamily="18" charset="0"/>
              </a:rPr>
              <a:t>T1</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a:solidFill>
                  <a:schemeClr val="tx1"/>
                </a:solidFill>
                <a:latin typeface="Times New Roman" panose="02020603050405020304" pitchFamily="18" charset="0"/>
                <a:cs typeface="Times New Roman" panose="02020603050405020304" pitchFamily="18" charset="0"/>
              </a:rPr>
              <a:t>requires a time equal to </a:t>
            </a:r>
            <a:r>
              <a:rPr lang="en-US" sz="2000" b="1" dirty="0" smtClean="0">
                <a:solidFill>
                  <a:srgbClr val="FF0000"/>
                </a:solidFill>
                <a:latin typeface="Times New Roman" panose="02020603050405020304" pitchFamily="18" charset="0"/>
                <a:cs typeface="Times New Roman" panose="02020603050405020304" pitchFamily="18" charset="0"/>
              </a:rPr>
              <a:t>(k*</a:t>
            </a:r>
            <a:r>
              <a:rPr lang="en-US" sz="2000" b="1" dirty="0" err="1" smtClean="0">
                <a:solidFill>
                  <a:srgbClr val="FF0000"/>
                </a:solidFill>
                <a:latin typeface="Times New Roman" panose="02020603050405020304" pitchFamily="18" charset="0"/>
                <a:cs typeface="Times New Roman" panose="02020603050405020304" pitchFamily="18" charset="0"/>
              </a:rPr>
              <a:t>tp</a:t>
            </a:r>
            <a:r>
              <a:rPr lang="en-US" sz="2000" b="1" dirty="0" smtClean="0">
                <a:solidFill>
                  <a:srgbClr val="FF0000"/>
                </a:solidFill>
                <a:latin typeface="Times New Roman" panose="02020603050405020304" pitchFamily="18" charset="0"/>
                <a:cs typeface="Times New Roman" panose="02020603050405020304" pitchFamily="18" charset="0"/>
              </a:rPr>
              <a:t>)</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a:solidFill>
                  <a:schemeClr val="tx1"/>
                </a:solidFill>
                <a:latin typeface="Times New Roman" panose="02020603050405020304" pitchFamily="18" charset="0"/>
                <a:cs typeface="Times New Roman" panose="02020603050405020304" pitchFamily="18" charset="0"/>
              </a:rPr>
              <a:t>to </a:t>
            </a:r>
            <a:r>
              <a:rPr lang="en-US" sz="2000" dirty="0" smtClean="0">
                <a:solidFill>
                  <a:schemeClr val="tx1"/>
                </a:solidFill>
                <a:latin typeface="Times New Roman" panose="02020603050405020304" pitchFamily="18" charset="0"/>
                <a:cs typeface="Times New Roman" panose="02020603050405020304" pitchFamily="18" charset="0"/>
              </a:rPr>
              <a:t>complete </a:t>
            </a:r>
            <a:r>
              <a:rPr lang="en-US" sz="2000" dirty="0">
                <a:solidFill>
                  <a:schemeClr val="tx1"/>
                </a:solidFill>
                <a:latin typeface="Times New Roman" panose="02020603050405020304" pitchFamily="18" charset="0"/>
                <a:cs typeface="Times New Roman" panose="02020603050405020304" pitchFamily="18" charset="0"/>
              </a:rPr>
              <a:t>its </a:t>
            </a:r>
            <a:r>
              <a:rPr lang="en-US" sz="2000" dirty="0" smtClean="0">
                <a:solidFill>
                  <a:schemeClr val="tx1"/>
                </a:solidFill>
                <a:latin typeface="Times New Roman" panose="02020603050405020304" pitchFamily="18" charset="0"/>
                <a:cs typeface="Times New Roman" panose="02020603050405020304" pitchFamily="18" charset="0"/>
              </a:rPr>
              <a:t>operation because we have </a:t>
            </a:r>
            <a:r>
              <a:rPr lang="en-US" sz="2000" b="1" dirty="0" smtClean="0">
                <a:solidFill>
                  <a:srgbClr val="FF0000"/>
                </a:solidFill>
                <a:latin typeface="Times New Roman" panose="02020603050405020304" pitchFamily="18" charset="0"/>
                <a:cs typeface="Times New Roman" panose="02020603050405020304" pitchFamily="18" charset="0"/>
              </a:rPr>
              <a:t>k</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a:solidFill>
                  <a:schemeClr val="tx1"/>
                </a:solidFill>
                <a:latin typeface="Times New Roman" panose="02020603050405020304" pitchFamily="18" charset="0"/>
                <a:cs typeface="Times New Roman" panose="02020603050405020304" pitchFamily="18" charset="0"/>
              </a:rPr>
              <a:t>segments in the </a:t>
            </a:r>
            <a:r>
              <a:rPr lang="en-US" sz="2000" dirty="0" smtClean="0">
                <a:solidFill>
                  <a:schemeClr val="tx1"/>
                </a:solidFill>
                <a:latin typeface="Times New Roman" panose="02020603050405020304" pitchFamily="18" charset="0"/>
                <a:cs typeface="Times New Roman" panose="02020603050405020304" pitchFamily="18" charset="0"/>
              </a:rPr>
              <a:t>pipe.</a:t>
            </a:r>
          </a:p>
          <a:p>
            <a:pPr algn="l"/>
            <a:endParaRPr lang="en-US" sz="2000" dirty="0" smtClean="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2000" dirty="0" smtClean="0">
                <a:solidFill>
                  <a:schemeClr val="tx1"/>
                </a:solidFill>
                <a:latin typeface="Times New Roman" panose="02020603050405020304" pitchFamily="18" charset="0"/>
                <a:cs typeface="Times New Roman" panose="02020603050405020304" pitchFamily="18" charset="0"/>
              </a:rPr>
              <a:t>The </a:t>
            </a:r>
            <a:r>
              <a:rPr lang="en-US" sz="2000" dirty="0">
                <a:solidFill>
                  <a:schemeClr val="tx1"/>
                </a:solidFill>
                <a:latin typeface="Times New Roman" panose="02020603050405020304" pitchFamily="18" charset="0"/>
                <a:cs typeface="Times New Roman" panose="02020603050405020304" pitchFamily="18" charset="0"/>
              </a:rPr>
              <a:t>remaining </a:t>
            </a:r>
            <a:r>
              <a:rPr lang="en-US" sz="2000" b="1" dirty="0" smtClean="0">
                <a:solidFill>
                  <a:srgbClr val="FF0000"/>
                </a:solidFill>
                <a:latin typeface="Times New Roman" panose="02020603050405020304" pitchFamily="18" charset="0"/>
                <a:cs typeface="Times New Roman" panose="02020603050405020304" pitchFamily="18" charset="0"/>
              </a:rPr>
              <a:t>n </a:t>
            </a:r>
            <a:r>
              <a:rPr lang="en-US" sz="2000" b="1" dirty="0">
                <a:solidFill>
                  <a:srgbClr val="FF0000"/>
                </a:solidFill>
                <a:latin typeface="Times New Roman" panose="02020603050405020304" pitchFamily="18" charset="0"/>
                <a:cs typeface="Times New Roman" panose="02020603050405020304" pitchFamily="18" charset="0"/>
              </a:rPr>
              <a:t>- 1 tasks </a:t>
            </a:r>
            <a:r>
              <a:rPr lang="en-US" sz="2000" dirty="0">
                <a:solidFill>
                  <a:schemeClr val="tx1"/>
                </a:solidFill>
                <a:latin typeface="Times New Roman" panose="02020603050405020304" pitchFamily="18" charset="0"/>
                <a:cs typeface="Times New Roman" panose="02020603050405020304" pitchFamily="18" charset="0"/>
              </a:rPr>
              <a:t>emerge from the pipe at the rate of one task per clock cycle and </a:t>
            </a:r>
            <a:r>
              <a:rPr lang="en-US" sz="2000" dirty="0" smtClean="0">
                <a:solidFill>
                  <a:schemeClr val="tx1"/>
                </a:solidFill>
                <a:latin typeface="Times New Roman" panose="02020603050405020304" pitchFamily="18" charset="0"/>
                <a:cs typeface="Times New Roman" panose="02020603050405020304" pitchFamily="18" charset="0"/>
              </a:rPr>
              <a:t>they </a:t>
            </a:r>
            <a:r>
              <a:rPr lang="en-US" sz="2000" dirty="0">
                <a:solidFill>
                  <a:schemeClr val="tx1"/>
                </a:solidFill>
                <a:latin typeface="Times New Roman" panose="02020603050405020304" pitchFamily="18" charset="0"/>
                <a:cs typeface="Times New Roman" panose="02020603050405020304" pitchFamily="18" charset="0"/>
              </a:rPr>
              <a:t>will be completed after a time equal to </a:t>
            </a:r>
            <a:r>
              <a:rPr lang="en-US" sz="2000" b="1" dirty="0">
                <a:solidFill>
                  <a:srgbClr val="FF0000"/>
                </a:solidFill>
                <a:latin typeface="Times New Roman" panose="02020603050405020304" pitchFamily="18" charset="0"/>
                <a:cs typeface="Times New Roman" panose="02020603050405020304" pitchFamily="18" charset="0"/>
              </a:rPr>
              <a:t>(n - </a:t>
            </a:r>
            <a:r>
              <a:rPr lang="en-US" sz="2000" b="1" dirty="0" smtClean="0">
                <a:solidFill>
                  <a:srgbClr val="FF0000"/>
                </a:solidFill>
                <a:latin typeface="Times New Roman" panose="02020603050405020304" pitchFamily="18" charset="0"/>
                <a:cs typeface="Times New Roman" panose="02020603050405020304" pitchFamily="18" charset="0"/>
              </a:rPr>
              <a:t>1)*tp</a:t>
            </a:r>
            <a:r>
              <a:rPr lang="en-US" sz="2000" dirty="0" smtClean="0">
                <a:solidFill>
                  <a:schemeClr val="tx1"/>
                </a:solidFill>
                <a:latin typeface="Times New Roman" panose="02020603050405020304" pitchFamily="18" charset="0"/>
                <a:cs typeface="Times New Roman" panose="02020603050405020304" pitchFamily="18" charset="0"/>
              </a:rPr>
              <a:t>.</a:t>
            </a:r>
          </a:p>
          <a:p>
            <a:pPr marL="342900" indent="-342900" algn="l">
              <a:buFont typeface="Arial" panose="020B0604020202020204" pitchFamily="34" charset="0"/>
              <a:buChar char="•"/>
            </a:pPr>
            <a:r>
              <a:rPr lang="en-US" sz="2000" dirty="0" smtClean="0">
                <a:solidFill>
                  <a:schemeClr val="tx1"/>
                </a:solidFill>
                <a:latin typeface="Times New Roman" panose="02020603050405020304" pitchFamily="18" charset="0"/>
                <a:cs typeface="Times New Roman" panose="02020603050405020304" pitchFamily="18" charset="0"/>
              </a:rPr>
              <a:t>Therefore</a:t>
            </a:r>
            <a:r>
              <a:rPr lang="en-US" sz="2000" dirty="0">
                <a:solidFill>
                  <a:schemeClr val="tx1"/>
                </a:solidFill>
                <a:latin typeface="Times New Roman" panose="02020603050405020304" pitchFamily="18" charset="0"/>
                <a:cs typeface="Times New Roman" panose="02020603050405020304" pitchFamily="18" charset="0"/>
              </a:rPr>
              <a:t>, to complete </a:t>
            </a:r>
            <a:r>
              <a:rPr lang="en-US" sz="2000" b="1" dirty="0" smtClean="0">
                <a:solidFill>
                  <a:srgbClr val="FF0000"/>
                </a:solidFill>
                <a:latin typeface="Times New Roman" panose="02020603050405020304" pitchFamily="18" charset="0"/>
                <a:cs typeface="Times New Roman" panose="02020603050405020304" pitchFamily="18" charset="0"/>
              </a:rPr>
              <a:t>n </a:t>
            </a:r>
            <a:r>
              <a:rPr lang="en-US" sz="2000" b="1" dirty="0">
                <a:solidFill>
                  <a:srgbClr val="FF0000"/>
                </a:solidFill>
                <a:latin typeface="Times New Roman" panose="02020603050405020304" pitchFamily="18" charset="0"/>
                <a:cs typeface="Times New Roman" panose="02020603050405020304" pitchFamily="18" charset="0"/>
              </a:rPr>
              <a:t>tasks </a:t>
            </a:r>
            <a:r>
              <a:rPr lang="en-US" sz="2000" dirty="0">
                <a:solidFill>
                  <a:schemeClr val="tx1"/>
                </a:solidFill>
                <a:latin typeface="Times New Roman" panose="02020603050405020304" pitchFamily="18" charset="0"/>
                <a:cs typeface="Times New Roman" panose="02020603050405020304" pitchFamily="18" charset="0"/>
              </a:rPr>
              <a:t>using a </a:t>
            </a:r>
            <a:r>
              <a:rPr lang="en-US" sz="2000" b="1" dirty="0">
                <a:solidFill>
                  <a:srgbClr val="FF0000"/>
                </a:solidFill>
                <a:latin typeface="Times New Roman" panose="02020603050405020304" pitchFamily="18" charset="0"/>
                <a:cs typeface="Times New Roman" panose="02020603050405020304" pitchFamily="18" charset="0"/>
              </a:rPr>
              <a:t>k</a:t>
            </a:r>
            <a:r>
              <a:rPr lang="en-US" sz="2000" b="1" dirty="0" smtClean="0">
                <a:solidFill>
                  <a:srgbClr val="FF0000"/>
                </a:solidFill>
                <a:latin typeface="Times New Roman" panose="02020603050405020304" pitchFamily="18" charset="0"/>
                <a:cs typeface="Times New Roman" panose="02020603050405020304" pitchFamily="18" charset="0"/>
              </a:rPr>
              <a:t>-segment</a:t>
            </a:r>
            <a:r>
              <a:rPr lang="en-US" sz="2000" dirty="0" smtClean="0">
                <a:solidFill>
                  <a:schemeClr val="tx1"/>
                </a:solidFill>
                <a:latin typeface="Times New Roman" panose="02020603050405020304" pitchFamily="18" charset="0"/>
                <a:cs typeface="Times New Roman" panose="02020603050405020304" pitchFamily="18" charset="0"/>
              </a:rPr>
              <a:t> pipeline:</a:t>
            </a:r>
          </a:p>
          <a:p>
            <a:r>
              <a:rPr lang="en-US" sz="2400" b="1" dirty="0" smtClean="0">
                <a:solidFill>
                  <a:srgbClr val="00B050"/>
                </a:solidFill>
                <a:latin typeface="Times New Roman" panose="02020603050405020304" pitchFamily="18" charset="0"/>
                <a:cs typeface="Times New Roman" panose="02020603050405020304" pitchFamily="18" charset="0"/>
              </a:rPr>
              <a:t>k </a:t>
            </a:r>
            <a:r>
              <a:rPr lang="en-US" sz="2400" b="1" dirty="0">
                <a:solidFill>
                  <a:srgbClr val="00B050"/>
                </a:solidFill>
                <a:latin typeface="Times New Roman" panose="02020603050405020304" pitchFamily="18" charset="0"/>
                <a:cs typeface="Times New Roman" panose="02020603050405020304" pitchFamily="18" charset="0"/>
              </a:rPr>
              <a:t>+ (n - 1) clock </a:t>
            </a:r>
            <a:r>
              <a:rPr lang="en-US" sz="2400" b="1" dirty="0" smtClean="0">
                <a:solidFill>
                  <a:srgbClr val="00B050"/>
                </a:solidFill>
                <a:latin typeface="Times New Roman" panose="02020603050405020304" pitchFamily="18" charset="0"/>
                <a:cs typeface="Times New Roman" panose="02020603050405020304" pitchFamily="18" charset="0"/>
              </a:rPr>
              <a:t>cycles</a:t>
            </a:r>
          </a:p>
          <a:p>
            <a:pPr algn="l"/>
            <a:endParaRPr lang="en-US" sz="2000" dirty="0" smtClean="0">
              <a:solidFill>
                <a:schemeClr val="tx1"/>
              </a:solidFill>
              <a:latin typeface="Times New Roman" panose="02020603050405020304" pitchFamily="18" charset="0"/>
              <a:cs typeface="Times New Roman" panose="02020603050405020304" pitchFamily="18" charset="0"/>
            </a:endParaRPr>
          </a:p>
          <a:p>
            <a:pPr algn="l"/>
            <a:r>
              <a:rPr lang="en-US" sz="2000" b="1" dirty="0" smtClean="0">
                <a:solidFill>
                  <a:schemeClr val="tx1"/>
                </a:solidFill>
                <a:latin typeface="Times New Roman" panose="02020603050405020304" pitchFamily="18" charset="0"/>
                <a:cs typeface="Times New Roman" panose="02020603050405020304" pitchFamily="18" charset="0"/>
              </a:rPr>
              <a:t>         </a:t>
            </a:r>
            <a:r>
              <a:rPr lang="en-US" sz="2000" b="1" u="sng" dirty="0" smtClean="0">
                <a:solidFill>
                  <a:schemeClr val="tx1"/>
                </a:solidFill>
                <a:latin typeface="Times New Roman" panose="02020603050405020304" pitchFamily="18" charset="0"/>
                <a:cs typeface="Times New Roman" panose="02020603050405020304" pitchFamily="18" charset="0"/>
              </a:rPr>
              <a:t>For  example</a:t>
            </a:r>
            <a:r>
              <a:rPr lang="en-US" sz="2000" dirty="0" smtClean="0">
                <a:solidFill>
                  <a:schemeClr val="tx1"/>
                </a:solidFill>
                <a:latin typeface="Times New Roman" panose="02020603050405020304" pitchFamily="18" charset="0"/>
                <a:cs typeface="Times New Roman" panose="02020603050405020304" pitchFamily="18" charset="0"/>
              </a:rPr>
              <a:t> system with </a:t>
            </a:r>
            <a:r>
              <a:rPr lang="en-US" sz="2000" b="1" dirty="0" smtClean="0">
                <a:solidFill>
                  <a:srgbClr val="00B050"/>
                </a:solidFill>
                <a:latin typeface="Times New Roman" panose="02020603050405020304" pitchFamily="18" charset="0"/>
                <a:cs typeface="Times New Roman" panose="02020603050405020304" pitchFamily="18" charset="0"/>
              </a:rPr>
              <a:t>four</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a:solidFill>
                  <a:schemeClr val="tx1"/>
                </a:solidFill>
                <a:latin typeface="Times New Roman" panose="02020603050405020304" pitchFamily="18" charset="0"/>
                <a:cs typeface="Times New Roman" panose="02020603050405020304" pitchFamily="18" charset="0"/>
              </a:rPr>
              <a:t>segments and </a:t>
            </a:r>
            <a:r>
              <a:rPr lang="en-US" sz="2000" b="1" dirty="0">
                <a:solidFill>
                  <a:srgbClr val="00B050"/>
                </a:solidFill>
                <a:latin typeface="Times New Roman" panose="02020603050405020304" pitchFamily="18" charset="0"/>
                <a:cs typeface="Times New Roman" panose="02020603050405020304" pitchFamily="18" charset="0"/>
              </a:rPr>
              <a:t>six</a:t>
            </a:r>
            <a:r>
              <a:rPr lang="en-US" sz="2000" dirty="0">
                <a:solidFill>
                  <a:schemeClr val="tx1"/>
                </a:solidFill>
                <a:latin typeface="Times New Roman" panose="02020603050405020304" pitchFamily="18" charset="0"/>
                <a:cs typeface="Times New Roman" panose="02020603050405020304" pitchFamily="18" charset="0"/>
              </a:rPr>
              <a:t> tasks. </a:t>
            </a:r>
            <a:endParaRPr lang="en-US" sz="2000" dirty="0" smtClean="0">
              <a:solidFill>
                <a:schemeClr val="tx1"/>
              </a:solidFill>
              <a:latin typeface="Times New Roman" panose="02020603050405020304" pitchFamily="18" charset="0"/>
              <a:cs typeface="Times New Roman" panose="02020603050405020304" pitchFamily="18" charset="0"/>
            </a:endParaRPr>
          </a:p>
          <a:p>
            <a:pPr algn="l"/>
            <a:r>
              <a:rPr lang="en-US" sz="2000" dirty="0" smtClean="0">
                <a:solidFill>
                  <a:schemeClr val="tx1"/>
                </a:solidFill>
                <a:latin typeface="Times New Roman" panose="02020603050405020304" pitchFamily="18" charset="0"/>
                <a:cs typeface="Times New Roman" panose="02020603050405020304" pitchFamily="18" charset="0"/>
              </a:rPr>
              <a:t>                        The </a:t>
            </a:r>
            <a:r>
              <a:rPr lang="en-US" sz="2000" dirty="0">
                <a:solidFill>
                  <a:schemeClr val="tx1"/>
                </a:solidFill>
                <a:latin typeface="Times New Roman" panose="02020603050405020304" pitchFamily="18" charset="0"/>
                <a:cs typeface="Times New Roman" panose="02020603050405020304" pitchFamily="18" charset="0"/>
              </a:rPr>
              <a:t>time </a:t>
            </a:r>
            <a:r>
              <a:rPr lang="en-US" sz="2000" dirty="0" smtClean="0">
                <a:solidFill>
                  <a:schemeClr val="tx1"/>
                </a:solidFill>
                <a:latin typeface="Times New Roman" panose="02020603050405020304" pitchFamily="18" charset="0"/>
                <a:cs typeface="Times New Roman" panose="02020603050405020304" pitchFamily="18" charset="0"/>
              </a:rPr>
              <a:t>required </a:t>
            </a:r>
            <a:r>
              <a:rPr lang="en-US" sz="2000" dirty="0">
                <a:solidFill>
                  <a:schemeClr val="tx1"/>
                </a:solidFill>
                <a:latin typeface="Times New Roman" panose="02020603050405020304" pitchFamily="18" charset="0"/>
                <a:cs typeface="Times New Roman" panose="02020603050405020304" pitchFamily="18" charset="0"/>
              </a:rPr>
              <a:t>to complete all the operations </a:t>
            </a:r>
            <a:r>
              <a:rPr lang="en-US" sz="2000" dirty="0" smtClean="0">
                <a:solidFill>
                  <a:schemeClr val="tx1"/>
                </a:solidFill>
                <a:latin typeface="Times New Roman" panose="02020603050405020304" pitchFamily="18" charset="0"/>
                <a:cs typeface="Times New Roman" panose="02020603050405020304" pitchFamily="18" charset="0"/>
              </a:rPr>
              <a:t>is/</a:t>
            </a:r>
          </a:p>
          <a:p>
            <a:pPr algn="l"/>
            <a:r>
              <a:rPr lang="en-US" sz="2000" b="1" dirty="0" smtClean="0">
                <a:solidFill>
                  <a:schemeClr val="tx1"/>
                </a:solidFill>
                <a:latin typeface="Times New Roman" panose="02020603050405020304" pitchFamily="18" charset="0"/>
                <a:cs typeface="Times New Roman" panose="02020603050405020304" pitchFamily="18" charset="0"/>
              </a:rPr>
              <a:t>                                       4 </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b="1" dirty="0" smtClean="0">
                <a:solidFill>
                  <a:schemeClr val="tx1"/>
                </a:solidFill>
                <a:latin typeface="Times New Roman" panose="02020603050405020304" pitchFamily="18" charset="0"/>
                <a:cs typeface="Times New Roman" panose="02020603050405020304" pitchFamily="18" charset="0"/>
              </a:rPr>
              <a:t>+ </a:t>
            </a:r>
            <a:r>
              <a:rPr lang="en-US" sz="2000" b="1" dirty="0">
                <a:solidFill>
                  <a:schemeClr val="tx1"/>
                </a:solidFill>
                <a:latin typeface="Times New Roman" panose="02020603050405020304" pitchFamily="18" charset="0"/>
                <a:cs typeface="Times New Roman" panose="02020603050405020304" pitchFamily="18" charset="0"/>
              </a:rPr>
              <a:t>(6 - 1) = 9 clock </a:t>
            </a:r>
            <a:r>
              <a:rPr lang="en-US" sz="2000" b="1" dirty="0" smtClean="0">
                <a:solidFill>
                  <a:schemeClr val="tx1"/>
                </a:solidFill>
                <a:latin typeface="Times New Roman" panose="02020603050405020304" pitchFamily="18" charset="0"/>
                <a:cs typeface="Times New Roman" panose="02020603050405020304" pitchFamily="18" charset="0"/>
              </a:rPr>
              <a:t>cycles</a:t>
            </a: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7455964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fontScale="90000"/>
          </a:bodyPr>
          <a:lstStyle/>
          <a:p>
            <a:r>
              <a:rPr lang="en-US" sz="3600" b="1" dirty="0" smtClean="0">
                <a:latin typeface="Times New Roman" panose="02020603050405020304" pitchFamily="18" charset="0"/>
                <a:cs typeface="Times New Roman" panose="02020603050405020304" pitchFamily="18" charset="0"/>
              </a:rPr>
              <a:t>SPEED CALCULATION</a:t>
            </a:r>
            <a:endParaRPr lang="en-US" sz="3600" b="1" dirty="0">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4</a:t>
            </a:fld>
            <a:endParaRPr lang="en-US"/>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799" y="1905000"/>
            <a:ext cx="7798883" cy="2837407"/>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2086208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fontScale="90000"/>
          </a:bodyPr>
          <a:lstStyle/>
          <a:p>
            <a:r>
              <a:rPr lang="en-US" sz="3600" b="1" dirty="0" smtClean="0">
                <a:latin typeface="Times New Roman" panose="02020603050405020304" pitchFamily="18" charset="0"/>
                <a:cs typeface="Times New Roman" panose="02020603050405020304" pitchFamily="18" charset="0"/>
              </a:rPr>
              <a:t>SPEED CALCULATION</a:t>
            </a:r>
            <a:endParaRPr lang="en-US" sz="36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457200" y="914400"/>
            <a:ext cx="8229600" cy="5334000"/>
          </a:xfrm>
        </p:spPr>
        <p:txBody>
          <a:bodyPr>
            <a:normAutofit/>
          </a:bodyPr>
          <a:lstStyle/>
          <a:p>
            <a:r>
              <a:rPr lang="en-US" sz="2400" b="1" dirty="0" smtClean="0">
                <a:solidFill>
                  <a:schemeClr val="tx1"/>
                </a:solidFill>
                <a:latin typeface="Times New Roman" panose="02020603050405020304" pitchFamily="18" charset="0"/>
                <a:cs typeface="Times New Roman" panose="02020603050405020304" pitchFamily="18" charset="0"/>
              </a:rPr>
              <a:t>NONPIPELINE UNIT</a:t>
            </a:r>
          </a:p>
          <a:p>
            <a:pPr marL="342900" indent="-342900" algn="l">
              <a:buFont typeface="Arial" panose="020B0604020202020204" pitchFamily="34" charset="0"/>
              <a:buChar char="•"/>
            </a:pPr>
            <a:r>
              <a:rPr lang="en-US" sz="2000" dirty="0" smtClean="0">
                <a:solidFill>
                  <a:schemeClr val="tx1"/>
                </a:solidFill>
                <a:latin typeface="Times New Roman" panose="02020603050405020304" pitchFamily="18" charset="0"/>
                <a:cs typeface="Times New Roman" panose="02020603050405020304" pitchFamily="18" charset="0"/>
              </a:rPr>
              <a:t>Each task take time equal to </a:t>
            </a:r>
            <a:r>
              <a:rPr lang="en-US" sz="2000" b="1" dirty="0" smtClean="0">
                <a:solidFill>
                  <a:srgbClr val="FF0000"/>
                </a:solidFill>
                <a:latin typeface="Times New Roman" panose="02020603050405020304" pitchFamily="18" charset="0"/>
                <a:cs typeface="Times New Roman" panose="02020603050405020304" pitchFamily="18" charset="0"/>
              </a:rPr>
              <a:t>tn.</a:t>
            </a:r>
          </a:p>
          <a:p>
            <a:pPr marL="342900" indent="-342900" algn="l">
              <a:buFont typeface="Arial" panose="020B0604020202020204" pitchFamily="34" charset="0"/>
              <a:buChar char="•"/>
            </a:pPr>
            <a:r>
              <a:rPr lang="en-US" sz="2000" dirty="0" smtClean="0">
                <a:solidFill>
                  <a:schemeClr val="tx1"/>
                </a:solidFill>
                <a:latin typeface="Times New Roman" panose="02020603050405020304" pitchFamily="18" charset="0"/>
                <a:cs typeface="Times New Roman" panose="02020603050405020304" pitchFamily="18" charset="0"/>
              </a:rPr>
              <a:t>The </a:t>
            </a:r>
            <a:r>
              <a:rPr lang="en-US" sz="2000" dirty="0">
                <a:solidFill>
                  <a:schemeClr val="tx1"/>
                </a:solidFill>
                <a:latin typeface="Times New Roman" panose="02020603050405020304" pitchFamily="18" charset="0"/>
                <a:cs typeface="Times New Roman" panose="02020603050405020304" pitchFamily="18" charset="0"/>
              </a:rPr>
              <a:t>total time required for </a:t>
            </a:r>
            <a:r>
              <a:rPr lang="en-US" sz="2000" b="1" dirty="0">
                <a:solidFill>
                  <a:srgbClr val="FF0000"/>
                </a:solidFill>
                <a:latin typeface="Times New Roman" panose="02020603050405020304" pitchFamily="18" charset="0"/>
                <a:cs typeface="Times New Roman" panose="02020603050405020304" pitchFamily="18" charset="0"/>
              </a:rPr>
              <a:t>n </a:t>
            </a:r>
            <a:r>
              <a:rPr lang="en-US" sz="2000" dirty="0">
                <a:solidFill>
                  <a:schemeClr val="tx1"/>
                </a:solidFill>
                <a:latin typeface="Times New Roman" panose="02020603050405020304" pitchFamily="18" charset="0"/>
                <a:cs typeface="Times New Roman" panose="02020603050405020304" pitchFamily="18" charset="0"/>
              </a:rPr>
              <a:t>tasks </a:t>
            </a:r>
            <a:r>
              <a:rPr lang="en-US" sz="2000" dirty="0" smtClean="0">
                <a:solidFill>
                  <a:schemeClr val="tx1"/>
                </a:solidFill>
                <a:latin typeface="Times New Roman" panose="02020603050405020304" pitchFamily="18" charset="0"/>
                <a:cs typeface="Times New Roman" panose="02020603050405020304" pitchFamily="18" charset="0"/>
              </a:rPr>
              <a:t>is</a:t>
            </a:r>
            <a:r>
              <a:rPr lang="en-US" sz="2000" b="1" dirty="0" smtClean="0">
                <a:solidFill>
                  <a:srgbClr val="FF0000"/>
                </a:solidFill>
                <a:latin typeface="Times New Roman" panose="02020603050405020304" pitchFamily="18" charset="0"/>
                <a:cs typeface="Times New Roman" panose="02020603050405020304" pitchFamily="18" charset="0"/>
              </a:rPr>
              <a:t> </a:t>
            </a:r>
          </a:p>
          <a:p>
            <a:r>
              <a:rPr lang="en-US" sz="2400" b="1" dirty="0" smtClean="0">
                <a:solidFill>
                  <a:srgbClr val="00B050"/>
                </a:solidFill>
                <a:latin typeface="Times New Roman" panose="02020603050405020304" pitchFamily="18" charset="0"/>
                <a:cs typeface="Times New Roman" panose="02020603050405020304" pitchFamily="18" charset="0"/>
              </a:rPr>
              <a:t>n * </a:t>
            </a:r>
            <a:r>
              <a:rPr lang="en-US" sz="2400" b="1" dirty="0" err="1" smtClean="0">
                <a:solidFill>
                  <a:srgbClr val="00B050"/>
                </a:solidFill>
                <a:latin typeface="Times New Roman" panose="02020603050405020304" pitchFamily="18" charset="0"/>
                <a:cs typeface="Times New Roman" panose="02020603050405020304" pitchFamily="18" charset="0"/>
              </a:rPr>
              <a:t>tn</a:t>
            </a:r>
            <a:endParaRPr lang="en-US" sz="2400" b="1" dirty="0" smtClean="0">
              <a:solidFill>
                <a:srgbClr val="00B050"/>
              </a:solidFill>
              <a:latin typeface="Times New Roman" panose="02020603050405020304" pitchFamily="18" charset="0"/>
              <a:cs typeface="Times New Roman" panose="02020603050405020304" pitchFamily="18" charset="0"/>
            </a:endParaRPr>
          </a:p>
          <a:p>
            <a:endParaRPr lang="en-US" sz="2000" b="1" dirty="0">
              <a:solidFill>
                <a:srgbClr val="FF0000"/>
              </a:solidFill>
              <a:latin typeface="Times New Roman" panose="02020603050405020304" pitchFamily="18" charset="0"/>
              <a:cs typeface="Times New Roman" panose="02020603050405020304" pitchFamily="18" charset="0"/>
            </a:endParaRPr>
          </a:p>
          <a:p>
            <a:r>
              <a:rPr lang="en-US" sz="2400" b="1" dirty="0" smtClean="0">
                <a:solidFill>
                  <a:schemeClr val="tx1"/>
                </a:solidFill>
                <a:latin typeface="Times New Roman" panose="02020603050405020304" pitchFamily="18" charset="0"/>
                <a:cs typeface="Times New Roman" panose="02020603050405020304" pitchFamily="18" charset="0"/>
              </a:rPr>
              <a:t>PIPELINE UNIT</a:t>
            </a:r>
            <a:endParaRPr lang="en-US" sz="2000" b="1" dirty="0" smtClean="0">
              <a:solidFill>
                <a:srgbClr val="FF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2000" dirty="0" smtClean="0">
                <a:solidFill>
                  <a:schemeClr val="tx1"/>
                </a:solidFill>
                <a:latin typeface="Times New Roman" panose="02020603050405020304" pitchFamily="18" charset="0"/>
                <a:cs typeface="Times New Roman" panose="02020603050405020304" pitchFamily="18" charset="0"/>
              </a:rPr>
              <a:t>To </a:t>
            </a:r>
            <a:r>
              <a:rPr lang="en-US" sz="2000" dirty="0">
                <a:solidFill>
                  <a:schemeClr val="tx1"/>
                </a:solidFill>
                <a:latin typeface="Times New Roman" panose="02020603050405020304" pitchFamily="18" charset="0"/>
                <a:cs typeface="Times New Roman" panose="02020603050405020304" pitchFamily="18" charset="0"/>
              </a:rPr>
              <a:t>complete </a:t>
            </a:r>
            <a:r>
              <a:rPr lang="en-US" sz="2000" b="1" dirty="0">
                <a:solidFill>
                  <a:srgbClr val="FF0000"/>
                </a:solidFill>
                <a:latin typeface="Times New Roman" panose="02020603050405020304" pitchFamily="18" charset="0"/>
                <a:cs typeface="Times New Roman" panose="02020603050405020304" pitchFamily="18" charset="0"/>
              </a:rPr>
              <a:t>n tasks </a:t>
            </a:r>
            <a:r>
              <a:rPr lang="en-US" sz="2000" dirty="0">
                <a:solidFill>
                  <a:schemeClr val="tx1"/>
                </a:solidFill>
                <a:latin typeface="Times New Roman" panose="02020603050405020304" pitchFamily="18" charset="0"/>
                <a:cs typeface="Times New Roman" panose="02020603050405020304" pitchFamily="18" charset="0"/>
              </a:rPr>
              <a:t>using a </a:t>
            </a:r>
            <a:r>
              <a:rPr lang="en-US" sz="2000" b="1" dirty="0">
                <a:solidFill>
                  <a:srgbClr val="FF0000"/>
                </a:solidFill>
                <a:latin typeface="Times New Roman" panose="02020603050405020304" pitchFamily="18" charset="0"/>
                <a:cs typeface="Times New Roman" panose="02020603050405020304" pitchFamily="18" charset="0"/>
              </a:rPr>
              <a:t>k-segment</a:t>
            </a:r>
            <a:r>
              <a:rPr lang="en-US" sz="2000" dirty="0">
                <a:solidFill>
                  <a:schemeClr val="tx1"/>
                </a:solidFill>
                <a:latin typeface="Times New Roman" panose="02020603050405020304" pitchFamily="18" charset="0"/>
                <a:cs typeface="Times New Roman" panose="02020603050405020304" pitchFamily="18" charset="0"/>
              </a:rPr>
              <a:t> pipeline:</a:t>
            </a:r>
          </a:p>
          <a:p>
            <a:r>
              <a:rPr lang="en-US" sz="2400" b="1" dirty="0">
                <a:solidFill>
                  <a:srgbClr val="00B050"/>
                </a:solidFill>
                <a:latin typeface="Times New Roman" panose="02020603050405020304" pitchFamily="18" charset="0"/>
                <a:cs typeface="Times New Roman" panose="02020603050405020304" pitchFamily="18" charset="0"/>
              </a:rPr>
              <a:t>k + (n - 1) clock cycles</a:t>
            </a:r>
          </a:p>
          <a:p>
            <a:pPr marL="342900" indent="-342900" algn="l">
              <a:buFont typeface="Arial" panose="020B0604020202020204" pitchFamily="34" charset="0"/>
              <a:buChar char="•"/>
            </a:pPr>
            <a:r>
              <a:rPr lang="en-US" sz="2000" dirty="0" smtClean="0">
                <a:solidFill>
                  <a:schemeClr val="tx1"/>
                </a:solidFill>
                <a:latin typeface="Times New Roman" panose="02020603050405020304" pitchFamily="18" charset="0"/>
                <a:cs typeface="Times New Roman" panose="02020603050405020304" pitchFamily="18" charset="0"/>
              </a:rPr>
              <a:t>Total time is:               </a:t>
            </a:r>
            <a:r>
              <a:rPr lang="en-US" sz="2400" b="1" dirty="0" smtClean="0">
                <a:solidFill>
                  <a:srgbClr val="00B050"/>
                </a:solidFill>
                <a:latin typeface="Times New Roman" panose="02020603050405020304" pitchFamily="18" charset="0"/>
                <a:cs typeface="Times New Roman" panose="02020603050405020304" pitchFamily="18" charset="0"/>
              </a:rPr>
              <a:t>k </a:t>
            </a:r>
            <a:r>
              <a:rPr lang="en-US" sz="2400" b="1" dirty="0">
                <a:solidFill>
                  <a:srgbClr val="00B050"/>
                </a:solidFill>
                <a:latin typeface="Times New Roman" panose="02020603050405020304" pitchFamily="18" charset="0"/>
                <a:cs typeface="Times New Roman" panose="02020603050405020304" pitchFamily="18" charset="0"/>
              </a:rPr>
              <a:t>+ (n - 1</a:t>
            </a:r>
            <a:r>
              <a:rPr lang="en-US" sz="2400" b="1" dirty="0" smtClean="0">
                <a:solidFill>
                  <a:srgbClr val="00B050"/>
                </a:solidFill>
                <a:latin typeface="Times New Roman" panose="02020603050405020304" pitchFamily="18" charset="0"/>
                <a:cs typeface="Times New Roman" panose="02020603050405020304" pitchFamily="18" charset="0"/>
              </a:rPr>
              <a:t>) * </a:t>
            </a:r>
            <a:r>
              <a:rPr lang="en-US" sz="2400" b="1" dirty="0" err="1" smtClean="0">
                <a:solidFill>
                  <a:srgbClr val="00B050"/>
                </a:solidFill>
                <a:latin typeface="Times New Roman" panose="02020603050405020304" pitchFamily="18" charset="0"/>
                <a:cs typeface="Times New Roman" panose="02020603050405020304" pitchFamily="18" charset="0"/>
              </a:rPr>
              <a:t>tp</a:t>
            </a:r>
            <a:endParaRPr lang="en-US" sz="2400" b="1" dirty="0" smtClean="0">
              <a:solidFill>
                <a:srgbClr val="00B050"/>
              </a:solidFill>
              <a:latin typeface="Times New Roman" panose="02020603050405020304" pitchFamily="18" charset="0"/>
              <a:cs typeface="Times New Roman" panose="02020603050405020304" pitchFamily="18" charset="0"/>
            </a:endParaRPr>
          </a:p>
          <a:p>
            <a:pPr algn="l"/>
            <a:endParaRPr lang="en-US" sz="2400" b="1" dirty="0" smtClean="0">
              <a:solidFill>
                <a:srgbClr val="00B050"/>
              </a:solidFill>
              <a:latin typeface="Times New Roman" panose="02020603050405020304" pitchFamily="18" charset="0"/>
              <a:cs typeface="Times New Roman" panose="02020603050405020304" pitchFamily="18" charset="0"/>
            </a:endParaRPr>
          </a:p>
          <a:p>
            <a:pPr algn="l"/>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smtClean="0">
                <a:solidFill>
                  <a:srgbClr val="00B050"/>
                </a:solidFill>
                <a:latin typeface="Times New Roman" panose="02020603050405020304" pitchFamily="18" charset="0"/>
                <a:cs typeface="Times New Roman" panose="02020603050405020304" pitchFamily="18" charset="0"/>
              </a:rPr>
              <a:t>                                        </a:t>
            </a:r>
            <a:r>
              <a:rPr lang="en-US" sz="2400" b="1" dirty="0" smtClean="0">
                <a:solidFill>
                  <a:schemeClr val="tx1"/>
                </a:solidFill>
                <a:latin typeface="Times New Roman" panose="02020603050405020304" pitchFamily="18" charset="0"/>
                <a:cs typeface="Times New Roman" panose="02020603050405020304" pitchFamily="18" charset="0"/>
              </a:rPr>
              <a:t>SPEED UP</a:t>
            </a: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5</a:t>
            </a:fld>
            <a:endParaRPr lang="en-US"/>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2600" y="4724399"/>
            <a:ext cx="2682616" cy="1096963"/>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3616903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fontScale="90000"/>
          </a:bodyPr>
          <a:lstStyle/>
          <a:p>
            <a:r>
              <a:rPr lang="en-US" sz="3600" b="1" dirty="0" smtClean="0">
                <a:latin typeface="Times New Roman" panose="02020603050405020304" pitchFamily="18" charset="0"/>
                <a:cs typeface="Times New Roman" panose="02020603050405020304" pitchFamily="18" charset="0"/>
              </a:rPr>
              <a:t>SPEED CALCULATION</a:t>
            </a:r>
            <a:endParaRPr lang="en-US" sz="36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457200" y="914400"/>
            <a:ext cx="8229600" cy="5334000"/>
          </a:xfrm>
        </p:spPr>
        <p:txBody>
          <a:bodyPr>
            <a:normAutofit/>
          </a:bodyPr>
          <a:lstStyle/>
          <a:p>
            <a:r>
              <a:rPr lang="en-US" sz="2400" b="1" dirty="0" smtClean="0">
                <a:solidFill>
                  <a:schemeClr val="tx1"/>
                </a:solidFill>
                <a:latin typeface="Times New Roman" panose="02020603050405020304" pitchFamily="18" charset="0"/>
                <a:cs typeface="Times New Roman" panose="02020603050405020304" pitchFamily="18" charset="0"/>
              </a:rPr>
              <a:t>NOTES</a:t>
            </a:r>
            <a:endParaRPr lang="en-US" sz="2400" b="1" dirty="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000" dirty="0" smtClean="0">
                <a:solidFill>
                  <a:schemeClr val="tx1"/>
                </a:solidFill>
                <a:latin typeface="Times New Roman" panose="02020603050405020304" pitchFamily="18" charset="0"/>
                <a:cs typeface="Times New Roman" panose="02020603050405020304" pitchFamily="18" charset="0"/>
              </a:rPr>
              <a:t>As </a:t>
            </a:r>
            <a:r>
              <a:rPr lang="en-US" sz="2000" dirty="0">
                <a:solidFill>
                  <a:schemeClr val="tx1"/>
                </a:solidFill>
                <a:latin typeface="Times New Roman" panose="02020603050405020304" pitchFamily="18" charset="0"/>
                <a:cs typeface="Times New Roman" panose="02020603050405020304" pitchFamily="18" charset="0"/>
              </a:rPr>
              <a:t>the number of tasks increases, </a:t>
            </a:r>
            <a:r>
              <a:rPr lang="en-US" sz="2000" b="1" dirty="0">
                <a:solidFill>
                  <a:srgbClr val="00B050"/>
                </a:solidFill>
                <a:latin typeface="Times New Roman" panose="02020603050405020304" pitchFamily="18" charset="0"/>
                <a:cs typeface="Times New Roman" panose="02020603050405020304" pitchFamily="18" charset="0"/>
              </a:rPr>
              <a:t>n</a:t>
            </a:r>
            <a:r>
              <a:rPr lang="en-US" sz="2000" dirty="0">
                <a:solidFill>
                  <a:schemeClr val="tx1"/>
                </a:solidFill>
                <a:latin typeface="Times New Roman" panose="02020603050405020304" pitchFamily="18" charset="0"/>
                <a:cs typeface="Times New Roman" panose="02020603050405020304" pitchFamily="18" charset="0"/>
              </a:rPr>
              <a:t> becomes much larger than </a:t>
            </a:r>
            <a:r>
              <a:rPr lang="en-US" sz="2000" b="1" dirty="0">
                <a:solidFill>
                  <a:srgbClr val="00B050"/>
                </a:solidFill>
                <a:latin typeface="Times New Roman" panose="02020603050405020304" pitchFamily="18" charset="0"/>
                <a:cs typeface="Times New Roman" panose="02020603050405020304" pitchFamily="18" charset="0"/>
              </a:rPr>
              <a:t>k - 1</a:t>
            </a:r>
            <a:r>
              <a:rPr lang="en-US" sz="2000" dirty="0">
                <a:solidFill>
                  <a:schemeClr val="tx1"/>
                </a:solidFill>
                <a:latin typeface="Times New Roman" panose="02020603050405020304" pitchFamily="18" charset="0"/>
                <a:cs typeface="Times New Roman" panose="02020603050405020304" pitchFamily="18" charset="0"/>
              </a:rPr>
              <a:t>, and  </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b="1" dirty="0" smtClean="0">
                <a:solidFill>
                  <a:srgbClr val="00B050"/>
                </a:solidFill>
                <a:latin typeface="Times New Roman" panose="02020603050405020304" pitchFamily="18" charset="0"/>
                <a:cs typeface="Times New Roman" panose="02020603050405020304" pitchFamily="18" charset="0"/>
              </a:rPr>
              <a:t>k </a:t>
            </a:r>
            <a:r>
              <a:rPr lang="en-US" sz="2000" b="1" dirty="0">
                <a:solidFill>
                  <a:srgbClr val="00B050"/>
                </a:solidFill>
                <a:latin typeface="Times New Roman" panose="02020603050405020304" pitchFamily="18" charset="0"/>
                <a:cs typeface="Times New Roman" panose="02020603050405020304" pitchFamily="18" charset="0"/>
              </a:rPr>
              <a:t>+ n - 1 </a:t>
            </a:r>
            <a:r>
              <a:rPr lang="en-US" sz="2000" dirty="0">
                <a:solidFill>
                  <a:schemeClr val="tx1"/>
                </a:solidFill>
                <a:latin typeface="Times New Roman" panose="02020603050405020304" pitchFamily="18" charset="0"/>
                <a:cs typeface="Times New Roman" panose="02020603050405020304" pitchFamily="18" charset="0"/>
              </a:rPr>
              <a:t>approaches the value of n. Under this condition, the </a:t>
            </a:r>
            <a:r>
              <a:rPr lang="en-US" sz="2000" dirty="0" smtClean="0">
                <a:solidFill>
                  <a:schemeClr val="tx1"/>
                </a:solidFill>
                <a:latin typeface="Times New Roman" panose="02020603050405020304" pitchFamily="18" charset="0"/>
                <a:cs typeface="Times New Roman" panose="02020603050405020304" pitchFamily="18" charset="0"/>
              </a:rPr>
              <a:t>speedup becomes:</a:t>
            </a:r>
          </a:p>
          <a:p>
            <a:pPr marL="342900" indent="-342900" algn="just">
              <a:buFont typeface="Arial" panose="020B0604020202020204" pitchFamily="34" charset="0"/>
              <a:buChar char="•"/>
            </a:pPr>
            <a:endParaRPr lang="en-US" sz="2000" dirty="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000" dirty="0" smtClean="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000" dirty="0">
              <a:solidFill>
                <a:schemeClr val="tx1"/>
              </a:solidFill>
              <a:latin typeface="Times New Roman" panose="02020603050405020304" pitchFamily="18" charset="0"/>
              <a:cs typeface="Times New Roman" panose="02020603050405020304" pitchFamily="18" charset="0"/>
            </a:endParaRPr>
          </a:p>
          <a:p>
            <a:pPr algn="just"/>
            <a:endParaRPr lang="en-US" sz="2000" dirty="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If we assume that the time it takes to process a task is the same in the pipeline </a:t>
            </a:r>
            <a:r>
              <a:rPr lang="en-US" sz="2000" dirty="0" smtClean="0">
                <a:solidFill>
                  <a:schemeClr val="tx1"/>
                </a:solidFill>
                <a:latin typeface="Times New Roman" panose="02020603050405020304" pitchFamily="18" charset="0"/>
                <a:cs typeface="Times New Roman" panose="02020603050405020304" pitchFamily="18" charset="0"/>
              </a:rPr>
              <a:t>and </a:t>
            </a:r>
            <a:r>
              <a:rPr lang="en-US" sz="2000" dirty="0">
                <a:solidFill>
                  <a:schemeClr val="tx1"/>
                </a:solidFill>
                <a:latin typeface="Times New Roman" panose="02020603050405020304" pitchFamily="18" charset="0"/>
                <a:cs typeface="Times New Roman" panose="02020603050405020304" pitchFamily="18" charset="0"/>
              </a:rPr>
              <a:t>nonpipeline circuits, we will have </a:t>
            </a:r>
            <a:r>
              <a:rPr lang="en-US" sz="2000" b="1" dirty="0" err="1" smtClean="0">
                <a:solidFill>
                  <a:srgbClr val="00B050"/>
                </a:solidFill>
                <a:latin typeface="Times New Roman" panose="02020603050405020304" pitchFamily="18" charset="0"/>
                <a:cs typeface="Times New Roman" panose="02020603050405020304" pitchFamily="18" charset="0"/>
              </a:rPr>
              <a:t>tn</a:t>
            </a:r>
            <a:r>
              <a:rPr lang="en-US" sz="2000" b="1" dirty="0" smtClean="0">
                <a:solidFill>
                  <a:srgbClr val="00B050"/>
                </a:solidFill>
                <a:latin typeface="Times New Roman" panose="02020603050405020304" pitchFamily="18" charset="0"/>
                <a:cs typeface="Times New Roman" panose="02020603050405020304" pitchFamily="18" charset="0"/>
              </a:rPr>
              <a:t> </a:t>
            </a:r>
            <a:r>
              <a:rPr lang="en-US" sz="2000" b="1" dirty="0">
                <a:solidFill>
                  <a:srgbClr val="00B050"/>
                </a:solidFill>
                <a:latin typeface="Times New Roman" panose="02020603050405020304" pitchFamily="18" charset="0"/>
                <a:cs typeface="Times New Roman" panose="02020603050405020304" pitchFamily="18" charset="0"/>
              </a:rPr>
              <a:t>= </a:t>
            </a:r>
            <a:r>
              <a:rPr lang="en-US" sz="2000" b="1" dirty="0" smtClean="0">
                <a:solidFill>
                  <a:srgbClr val="00B050"/>
                </a:solidFill>
                <a:latin typeface="Times New Roman" panose="02020603050405020304" pitchFamily="18" charset="0"/>
                <a:cs typeface="Times New Roman" panose="02020603050405020304" pitchFamily="18" charset="0"/>
              </a:rPr>
              <a:t>k*tp</a:t>
            </a:r>
            <a:r>
              <a:rPr lang="en-US" sz="2000" dirty="0" smtClean="0">
                <a:solidFill>
                  <a:schemeClr val="tx1"/>
                </a:solidFill>
                <a:latin typeface="Times New Roman" panose="02020603050405020304" pitchFamily="18" charset="0"/>
                <a:cs typeface="Times New Roman" panose="02020603050405020304" pitchFamily="18" charset="0"/>
              </a:rPr>
              <a:t>. So the speedup </a:t>
            </a:r>
            <a:r>
              <a:rPr lang="en-US" sz="2000" dirty="0">
                <a:solidFill>
                  <a:schemeClr val="tx1"/>
                </a:solidFill>
                <a:latin typeface="Times New Roman" panose="02020603050405020304" pitchFamily="18" charset="0"/>
                <a:cs typeface="Times New Roman" panose="02020603050405020304" pitchFamily="18" charset="0"/>
              </a:rPr>
              <a:t>reduces </a:t>
            </a:r>
            <a:r>
              <a:rPr lang="en-US" sz="2000" dirty="0" smtClean="0">
                <a:solidFill>
                  <a:schemeClr val="tx1"/>
                </a:solidFill>
                <a:latin typeface="Times New Roman" panose="02020603050405020304" pitchFamily="18" charset="0"/>
                <a:cs typeface="Times New Roman" panose="02020603050405020304" pitchFamily="18" charset="0"/>
              </a:rPr>
              <a:t>to:</a:t>
            </a:r>
            <a:endParaRPr lang="en-US" sz="2000" dirty="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000" dirty="0" smtClean="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000" dirty="0">
              <a:solidFill>
                <a:schemeClr val="tx1"/>
              </a:solidFill>
              <a:latin typeface="Times New Roman" panose="02020603050405020304" pitchFamily="18" charset="0"/>
              <a:cs typeface="Times New Roman" panose="02020603050405020304" pitchFamily="18" charset="0"/>
            </a:endParaRPr>
          </a:p>
          <a:p>
            <a:pPr algn="l"/>
            <a:endParaRPr lang="en-US" sz="2400" b="1" dirty="0" smtClean="0">
              <a:solidFill>
                <a:schemeClr val="tx1"/>
              </a:solidFill>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6</a:t>
            </a:fld>
            <a:endParaRPr lang="en-US"/>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6637" y="2238167"/>
            <a:ext cx="2066925" cy="1412397"/>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5870" y="4824859"/>
            <a:ext cx="2528457" cy="135752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758203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fontScale="90000"/>
          </a:bodyPr>
          <a:lstStyle/>
          <a:p>
            <a:r>
              <a:rPr lang="en-US" sz="3600" b="1" dirty="0" smtClean="0">
                <a:latin typeface="Times New Roman" panose="02020603050405020304" pitchFamily="18" charset="0"/>
                <a:cs typeface="Times New Roman" panose="02020603050405020304" pitchFamily="18" charset="0"/>
              </a:rPr>
              <a:t>EXAMPLE ON SPEED CALCULATION</a:t>
            </a:r>
            <a:endParaRPr lang="en-US" sz="3600" b="1" dirty="0">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7</a:t>
            </a:fld>
            <a:endParaRPr lang="en-US"/>
          </a:p>
        </p:txBody>
      </p:sp>
      <p:pic>
        <p:nvPicPr>
          <p:cNvPr id="9"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990600"/>
            <a:ext cx="7896225" cy="5024052"/>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47209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fontScale="90000"/>
          </a:bodyPr>
          <a:lstStyle/>
          <a:p>
            <a:r>
              <a:rPr lang="en-US" sz="3600" b="1" dirty="0" smtClean="0">
                <a:latin typeface="Times New Roman" panose="02020603050405020304" pitchFamily="18" charset="0"/>
                <a:cs typeface="Times New Roman" panose="02020603050405020304" pitchFamily="18" charset="0"/>
              </a:rPr>
              <a:t>ARITHMETIC PIPELINE </a:t>
            </a:r>
            <a:endParaRPr lang="en-US" sz="36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457200" y="914400"/>
            <a:ext cx="8229600" cy="5105400"/>
          </a:xfrm>
        </p:spPr>
        <p:txBody>
          <a:bodyPr>
            <a:normAutofit/>
          </a:bodyPr>
          <a:lstStyle/>
          <a:p>
            <a:pPr marL="342900" indent="-342900" algn="just">
              <a:buFont typeface="Arial" panose="020B0604020202020204" pitchFamily="34" charset="0"/>
              <a:buChar char="•"/>
            </a:pPr>
            <a:r>
              <a:rPr lang="en-US" sz="2000" b="1" u="sng" dirty="0" smtClean="0">
                <a:solidFill>
                  <a:schemeClr val="tx1"/>
                </a:solidFill>
                <a:latin typeface="Times New Roman" panose="02020603050405020304" pitchFamily="18" charset="0"/>
                <a:cs typeface="Times New Roman" panose="02020603050405020304" pitchFamily="18" charset="0"/>
              </a:rPr>
              <a:t>Pipeline </a:t>
            </a:r>
            <a:r>
              <a:rPr lang="en-US" sz="2000" b="1" u="sng" dirty="0">
                <a:solidFill>
                  <a:schemeClr val="tx1"/>
                </a:solidFill>
                <a:latin typeface="Times New Roman" panose="02020603050405020304" pitchFamily="18" charset="0"/>
                <a:cs typeface="Times New Roman" panose="02020603050405020304" pitchFamily="18" charset="0"/>
              </a:rPr>
              <a:t>arithmetic units </a:t>
            </a:r>
            <a:r>
              <a:rPr lang="en-US" sz="2000" dirty="0">
                <a:solidFill>
                  <a:schemeClr val="tx1"/>
                </a:solidFill>
                <a:latin typeface="Times New Roman" panose="02020603050405020304" pitchFamily="18" charset="0"/>
                <a:cs typeface="Times New Roman" panose="02020603050405020304" pitchFamily="18" charset="0"/>
              </a:rPr>
              <a:t>are usually found in very high speed </a:t>
            </a:r>
            <a:r>
              <a:rPr lang="en-US" sz="2000" dirty="0" smtClean="0">
                <a:solidFill>
                  <a:schemeClr val="tx1"/>
                </a:solidFill>
                <a:latin typeface="Times New Roman" panose="02020603050405020304" pitchFamily="18" charset="0"/>
                <a:cs typeface="Times New Roman" panose="02020603050405020304" pitchFamily="18" charset="0"/>
              </a:rPr>
              <a:t>computers. They are </a:t>
            </a:r>
            <a:r>
              <a:rPr lang="en-US" sz="2000" dirty="0">
                <a:solidFill>
                  <a:schemeClr val="tx1"/>
                </a:solidFill>
                <a:latin typeface="Times New Roman" panose="02020603050405020304" pitchFamily="18" charset="0"/>
                <a:cs typeface="Times New Roman" panose="02020603050405020304" pitchFamily="18" charset="0"/>
              </a:rPr>
              <a:t>used to implement floating-point operations, multiplication of </a:t>
            </a:r>
            <a:r>
              <a:rPr lang="en-US" sz="2000" dirty="0" smtClean="0">
                <a:solidFill>
                  <a:schemeClr val="tx1"/>
                </a:solidFill>
                <a:latin typeface="Times New Roman" panose="02020603050405020304" pitchFamily="18" charset="0"/>
                <a:cs typeface="Times New Roman" panose="02020603050405020304" pitchFamily="18" charset="0"/>
              </a:rPr>
              <a:t>fixed-point numbers</a:t>
            </a:r>
            <a:r>
              <a:rPr lang="en-US" sz="2000" dirty="0">
                <a:solidFill>
                  <a:schemeClr val="tx1"/>
                </a:solidFill>
                <a:latin typeface="Times New Roman" panose="02020603050405020304" pitchFamily="18" charset="0"/>
                <a:cs typeface="Times New Roman" panose="02020603050405020304" pitchFamily="18" charset="0"/>
              </a:rPr>
              <a:t>, and similar computations encountered in scientific problems. </a:t>
            </a:r>
            <a:endParaRPr lang="en-US" sz="2000" dirty="0" smtClean="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000" dirty="0">
              <a:solidFill>
                <a:schemeClr val="tx1"/>
              </a:solidFill>
              <a:latin typeface="Times New Roman" panose="02020603050405020304" pitchFamily="18" charset="0"/>
              <a:cs typeface="Times New Roman" panose="02020603050405020304" pitchFamily="18" charset="0"/>
            </a:endParaRPr>
          </a:p>
          <a:p>
            <a:pPr algn="l"/>
            <a:r>
              <a:rPr lang="en-US" sz="2400" b="1" dirty="0" smtClean="0">
                <a:solidFill>
                  <a:schemeClr val="tx1"/>
                </a:solidFill>
                <a:latin typeface="Times New Roman" panose="02020603050405020304" pitchFamily="18" charset="0"/>
                <a:cs typeface="Times New Roman" panose="02020603050405020304" pitchFamily="18" charset="0"/>
              </a:rPr>
              <a:t>EXAPLE:</a:t>
            </a:r>
          </a:p>
          <a:p>
            <a:pPr algn="l"/>
            <a:endParaRPr lang="en-US" sz="2400" b="1" dirty="0" smtClean="0">
              <a:solidFill>
                <a:schemeClr val="tx1"/>
              </a:solidFill>
              <a:latin typeface="Times New Roman" panose="02020603050405020304" pitchFamily="18" charset="0"/>
              <a:cs typeface="Times New Roman" panose="02020603050405020304" pitchFamily="18" charset="0"/>
            </a:endParaRPr>
          </a:p>
          <a:p>
            <a:r>
              <a:rPr lang="en-US" sz="2400" b="1" dirty="0" smtClean="0">
                <a:solidFill>
                  <a:schemeClr val="tx1"/>
                </a:solidFill>
                <a:latin typeface="Times New Roman" panose="02020603050405020304" pitchFamily="18" charset="0"/>
                <a:cs typeface="Times New Roman" panose="02020603050405020304" pitchFamily="18" charset="0"/>
              </a:rPr>
              <a:t>FLOATING POINT ADDER</a:t>
            </a: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37700773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fontScale="90000"/>
          </a:bodyPr>
          <a:lstStyle/>
          <a:p>
            <a:r>
              <a:rPr lang="en-US" sz="3600" b="1" dirty="0" smtClean="0">
                <a:latin typeface="Times New Roman" panose="02020603050405020304" pitchFamily="18" charset="0"/>
                <a:cs typeface="Times New Roman" panose="02020603050405020304" pitchFamily="18" charset="0"/>
              </a:rPr>
              <a:t>ARITHMETIC PIPELINE </a:t>
            </a:r>
            <a:endParaRPr lang="en-US" sz="3600" b="1" dirty="0">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9</a:t>
            </a:fld>
            <a:endParaRPr lang="en-US"/>
          </a:p>
        </p:txBody>
      </p:sp>
      <p:pic>
        <p:nvPicPr>
          <p:cNvPr id="8"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914400"/>
            <a:ext cx="7772400" cy="5185993"/>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07133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1165</TotalTime>
  <Words>1069</Words>
  <Application>Microsoft Office PowerPoint</Application>
  <PresentationFormat>On-screen Show (4:3)</PresentationFormat>
  <Paragraphs>139</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Office Theme</vt:lpstr>
      <vt:lpstr>GENERAL PIPELINE</vt:lpstr>
      <vt:lpstr>GENERAL PIPELINE</vt:lpstr>
      <vt:lpstr>SPEED CALCULATION</vt:lpstr>
      <vt:lpstr>SPEED CALCULATION</vt:lpstr>
      <vt:lpstr>SPEED CALCULATION</vt:lpstr>
      <vt:lpstr>SPEED CALCULATION</vt:lpstr>
      <vt:lpstr>EXAMPLE ON SPEED CALCULATION</vt:lpstr>
      <vt:lpstr>ARITHMETIC PIPELINE </vt:lpstr>
      <vt:lpstr>ARITHMETIC PIPELINE </vt:lpstr>
      <vt:lpstr>ARITHMETIC PIPELINE </vt:lpstr>
      <vt:lpstr>ARITHMETIC PIPELINE EXAMPLE</vt:lpstr>
      <vt:lpstr>INSTRUCTION PIPELINE </vt:lpstr>
      <vt:lpstr>INSTRUCTION PIPELINE </vt:lpstr>
      <vt:lpstr>INSTRUCTION PIPELINE </vt:lpstr>
      <vt:lpstr>EXAMPLE: FOUR-SEGMENT INSTRUCTION PIPELINE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Characteristics of Multiprocessors</dc:title>
  <dc:creator>AHMED</dc:creator>
  <cp:lastModifiedBy>Yasir Abbas</cp:lastModifiedBy>
  <cp:revision>113</cp:revision>
  <cp:lastPrinted>2016-03-15T05:35:20Z</cp:lastPrinted>
  <dcterms:created xsi:type="dcterms:W3CDTF">2006-08-16T00:00:00Z</dcterms:created>
  <dcterms:modified xsi:type="dcterms:W3CDTF">2018-11-12T09:34:51Z</dcterms:modified>
</cp:coreProperties>
</file>